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17"/>
  </p:notesMasterIdLst>
  <p:sldIdLst>
    <p:sldId id="256" r:id="rId2"/>
    <p:sldId id="257" r:id="rId3"/>
    <p:sldId id="277" r:id="rId4"/>
    <p:sldId id="266" r:id="rId5"/>
    <p:sldId id="262" r:id="rId6"/>
    <p:sldId id="263" r:id="rId7"/>
    <p:sldId id="264" r:id="rId8"/>
    <p:sldId id="265" r:id="rId9"/>
    <p:sldId id="274" r:id="rId10"/>
    <p:sldId id="275" r:id="rId11"/>
    <p:sldId id="259" r:id="rId12"/>
    <p:sldId id="273" r:id="rId13"/>
    <p:sldId id="261" r:id="rId14"/>
    <p:sldId id="278"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F0A0E2-21AF-944A-B9A4-B20D1953A470}" v="46" dt="2020-11-19T23:38:23.157"/>
    <p1510:client id="{8B590411-E3F1-4F09-A44C-D1EE8BFB3437}" v="175" dt="2020-11-19T22:25:36.126"/>
    <p1510:client id="{AF5ABD57-56DE-0442-906A-E11CA5DCFA19}" v="19" dt="2020-11-19T22:45:10.91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4"/>
  </p:normalViewPr>
  <p:slideViewPr>
    <p:cSldViewPr snapToGrid="0" snapToObjects="1">
      <p:cViewPr varScale="1">
        <p:scale>
          <a:sx n="104" d="100"/>
          <a:sy n="104" d="100"/>
        </p:scale>
        <p:origin x="89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png>
</file>

<file path=ppt/media/image10.png>
</file>

<file path=ppt/media/image11.sv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sv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509ECC-4A3E-B24A-B56C-78259AEF9EC8}" type="datetimeFigureOut">
              <a:rPr lang="en-US" smtClean="0"/>
              <a:t>12/19/20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1EACF-D579-3C4A-9C2E-FA0F45CF2FDB}" type="slidenum">
              <a:rPr lang="en-US" smtClean="0"/>
              <a:t>‹#›</a:t>
            </a:fld>
            <a:endParaRPr lang="en-US"/>
          </a:p>
        </p:txBody>
      </p:sp>
    </p:spTree>
    <p:extLst>
      <p:ext uri="{BB962C8B-B14F-4D97-AF65-F5344CB8AC3E}">
        <p14:creationId xmlns:p14="http://schemas.microsoft.com/office/powerpoint/2010/main" val="1694209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51EACF-D579-3C4A-9C2E-FA0F45CF2FDB}" type="slidenum">
              <a:rPr lang="en-US" smtClean="0"/>
              <a:t>1</a:t>
            </a:fld>
            <a:endParaRPr lang="en-US"/>
          </a:p>
        </p:txBody>
      </p:sp>
    </p:spTree>
    <p:extLst>
      <p:ext uri="{BB962C8B-B14F-4D97-AF65-F5344CB8AC3E}">
        <p14:creationId xmlns:p14="http://schemas.microsoft.com/office/powerpoint/2010/main" val="1254397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6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ACF1A1B0-862D-4909-A7DB-D8ADA062DFCA}" type="datetimeFigureOut">
              <a:rPr lang="en-US" dirty="0"/>
              <a:t>12/19/20</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vert="horz" lIns="45720" tIns="45720" rIns="45720" bIns="45720" rtlCol="0" anchor="ctr">
            <a:normAutofit/>
          </a:bodyPr>
          <a:lstStyle>
            <a:lvl1pPr>
              <a:defRPr lang="en-US"/>
            </a:lvl1pPr>
          </a:lstStyle>
          <a:p>
            <a:fld id="{4FAB73BC-B049-4115-A692-8D63A059BFB8}" type="slidenum">
              <a:rPr lang="en-US" dirty="0"/>
              <a:pPr/>
              <a:t>‹#›</a:t>
            </a:fld>
            <a:endParaRPr lang="en-US"/>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479245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B156144-9CB7-4E3A-B87E-A382F9BE05EF}" type="datetimeFigureOut">
              <a:rPr lang="en-US" dirty="0"/>
              <a:t>12/19/20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3154041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643D55F-46AB-4791-9172-4FA8DD3A6A9C}" type="datetimeFigureOut">
              <a:rPr lang="en-US" dirty="0"/>
              <a:t>12/19/20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3946754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026881-8A08-449C-8D73-E5F201F814C1}" type="datetimeFigureOut">
              <a:rPr lang="en-US" dirty="0"/>
              <a:t>12/19/20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253816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BEB5A5E-0C07-4E93-A112-D37B4D166B30}" type="datetimeFigureOut">
              <a:rPr lang="en-US" dirty="0"/>
              <a:t>12/19/20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a:p>
        </p:txBody>
      </p:sp>
      <p:sp>
        <p:nvSpPr>
          <p:cNvPr id="7" name="Rectangle 6"/>
          <p:cNvSpPr/>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54186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E1F71C5-DC57-4358-A1EA-30C08AF6E3C5}" type="datetimeFigureOut">
              <a:rPr lang="en-US" dirty="0"/>
              <a:t>12/19/20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018739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61872" y="1717879"/>
            <a:ext cx="4480560" cy="731520"/>
          </a:xfrm>
        </p:spPr>
        <p:txBody>
          <a:bodyPr anchor="b">
            <a:normAutofit/>
          </a:bodyPr>
          <a:lstStyle>
            <a:lvl1pPr marL="0" indent="0">
              <a:spcBef>
                <a:spcPts val="0"/>
              </a:spcBef>
              <a:buNone/>
              <a:defRPr sz="2000" b="0">
                <a:solidFill>
                  <a:schemeClr val="tx1">
                    <a:lumMod val="6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13"/>
          </p:nvPr>
        </p:nvSpPr>
        <p:spPr>
          <a:xfrm>
            <a:off x="6126480" y="1717879"/>
            <a:ext cx="4480560" cy="731520"/>
          </a:xfrm>
        </p:spPr>
        <p:txBody>
          <a:bodyPr anchor="b">
            <a:normAutofit/>
          </a:bodyPr>
          <a:lstStyle>
            <a:lvl1pPr marL="0" indent="0">
              <a:spcBef>
                <a:spcPts val="0"/>
              </a:spcBef>
              <a:buFontTx/>
              <a:buNone/>
              <a:defRPr lang="en-US" sz="2000" b="0" kern="1200" spc="10" baseline="0" dirty="0">
                <a:solidFill>
                  <a:schemeClr val="tx1">
                    <a:lumMod val="65000"/>
                  </a:schemeClr>
                </a:solidFill>
                <a:latin typeface="+mn-lt"/>
                <a:ea typeface="+mn-ea"/>
                <a:cs typeface="+mn-cs"/>
              </a:defRPr>
            </a:lvl1pPr>
          </a:lstStyle>
          <a:p>
            <a:pPr lvl="0"/>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2571DBA-DE60-4731-B773-47AAA185C143}" type="datetimeFigureOut">
              <a:rPr lang="en-US" dirty="0"/>
              <a:t>12/19/20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1425736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F170639-886C-4FCF-9EAB-ABB5DA3F3F4A}" type="datetimeFigureOut">
              <a:rPr lang="en-US" dirty="0"/>
              <a:t>12/19/20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949675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C4A628-C83B-4C66-83F4-1711CE3738FD}" type="datetimeFigureOut">
              <a:rPr lang="en-US" dirty="0"/>
              <a:t>12/19/20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6230886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8C1D73-9400-43CA-A37F-F9B7D00DE14C}" type="datetimeFigureOut">
              <a:rPr lang="en-US" dirty="0"/>
              <a:t>12/19/20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1833507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tx1"/>
                </a:solidFill>
              </a:defRPr>
            </a:lvl1pPr>
          </a:lstStyle>
          <a:p>
            <a:r>
              <a:rPr lang="en-US"/>
              <a:t>Click to edit Master title style</a:t>
            </a:r>
          </a:p>
        </p:txBody>
      </p:sp>
      <p:sp>
        <p:nvSpPr>
          <p:cNvPr id="3" name="Picture Placeholder 2"/>
          <p:cNvSpPr>
            <a:spLocks noGrp="1" noChangeAspect="1"/>
          </p:cNvSpPr>
          <p:nvPr>
            <p:ph type="pic" idx="1"/>
          </p:nvPr>
        </p:nvSpPr>
        <p:spPr>
          <a:xfrm>
            <a:off x="0" y="0"/>
            <a:ext cx="11292840" cy="512892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tx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8B7711-B905-4633-B4D7-6F3A49A2E7D9}" type="datetimeFigureOut">
              <a:rPr lang="en-US" dirty="0"/>
              <a:t>12/19/20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a:p>
        </p:txBody>
      </p:sp>
    </p:spTree>
    <p:extLst>
      <p:ext uri="{BB962C8B-B14F-4D97-AF65-F5344CB8AC3E}">
        <p14:creationId xmlns:p14="http://schemas.microsoft.com/office/powerpoint/2010/main" val="849522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1">
                    <a:lumMod val="50000"/>
                  </a:schemeClr>
                </a:solidFill>
              </a:defRPr>
            </a:lvl1pPr>
          </a:lstStyle>
          <a:p>
            <a:fld id="{89C235CF-BDA2-4E7E-8BBD-350479985E74}" type="datetimeFigureOut">
              <a:rPr lang="en-US" dirty="0"/>
              <a:pPr/>
              <a:t>12/19/20</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rgbClr val="969696"/>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rgbClr val="777777"/>
                </a:solidFill>
              </a:defRPr>
            </a:lvl1pPr>
          </a:lstStyle>
          <a:p>
            <a:fld id="{4FAB73BC-B049-4115-A692-8D63A059BFB8}" type="slidenum">
              <a:rPr lang="en-US" dirty="0"/>
              <a:pPr/>
              <a:t>‹#›</a:t>
            </a:fld>
            <a:endParaRPr lang="en-US"/>
          </a:p>
        </p:txBody>
      </p:sp>
    </p:spTree>
    <p:extLst>
      <p:ext uri="{BB962C8B-B14F-4D97-AF65-F5344CB8AC3E}">
        <p14:creationId xmlns:p14="http://schemas.microsoft.com/office/powerpoint/2010/main" val="1358850036"/>
      </p:ext>
    </p:extLst>
  </p:cSld>
  <p:clrMap bg1="dk1" tx1="lt1" bg2="dk2" tx2="lt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png"/><Relationship Id="rId5" Type="http://schemas.openxmlformats.org/officeDocument/2006/relationships/hyperlink" Target="https://www.youtube.com/watch?v=dGaN1-wsDZw"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slideLayout" Target="../slideLayouts/slideLayout2.xml"/><Relationship Id="rId7" Type="http://schemas.openxmlformats.org/officeDocument/2006/relationships/image" Target="../media/image11.sv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 Id="rId9"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651947" y="721781"/>
            <a:ext cx="6323519" cy="3084502"/>
          </a:xfrm>
        </p:spPr>
        <p:txBody>
          <a:bodyPr>
            <a:normAutofit/>
          </a:bodyPr>
          <a:lstStyle/>
          <a:p>
            <a:r>
              <a:rPr lang="en-US">
                <a:cs typeface="Calibri Light"/>
              </a:rPr>
              <a:t>A Regression Analysis of Suicide Rates</a:t>
            </a:r>
            <a:endParaRPr lang="en-US">
              <a:effectLst>
                <a:glow rad="38100">
                  <a:prstClr val="black">
                    <a:lumMod val="65000"/>
                    <a:lumOff val="35000"/>
                    <a:alpha val="50000"/>
                  </a:prstClr>
                </a:glow>
                <a:outerShdw blurRad="28575" dist="31750" dir="13200000" algn="tl" rotWithShape="0">
                  <a:srgbClr val="000000">
                    <a:alpha val="25000"/>
                  </a:srgbClr>
                </a:outerShdw>
              </a:effectLst>
              <a:cs typeface="Calibri Light"/>
            </a:endParaRPr>
          </a:p>
        </p:txBody>
      </p:sp>
      <p:sp>
        <p:nvSpPr>
          <p:cNvPr id="3" name="Subtitle 2"/>
          <p:cNvSpPr>
            <a:spLocks noGrp="1"/>
          </p:cNvSpPr>
          <p:nvPr>
            <p:ph type="subTitle" idx="1"/>
          </p:nvPr>
        </p:nvSpPr>
        <p:spPr>
          <a:xfrm>
            <a:off x="4503264" y="4533900"/>
            <a:ext cx="6472202" cy="1997250"/>
          </a:xfrm>
        </p:spPr>
        <p:txBody>
          <a:bodyPr vert="horz" lIns="91440" tIns="45720" rIns="91440" bIns="45720" rtlCol="0" anchor="t">
            <a:normAutofit/>
          </a:bodyPr>
          <a:lstStyle/>
          <a:p>
            <a:pPr algn="ctr"/>
            <a:r>
              <a:rPr lang="en-US" b="1" dirty="0"/>
              <a:t>Group 5: </a:t>
            </a:r>
          </a:p>
          <a:p>
            <a:r>
              <a:rPr lang="en-US" dirty="0"/>
              <a:t>Melissa Russell, Jonathan </a:t>
            </a:r>
            <a:r>
              <a:rPr lang="en-US" dirty="0" err="1"/>
              <a:t>Voth</a:t>
            </a:r>
            <a:r>
              <a:rPr lang="en-US" dirty="0"/>
              <a:t>, &amp; Nick </a:t>
            </a:r>
            <a:r>
              <a:rPr lang="en-US" dirty="0" err="1"/>
              <a:t>Wawee</a:t>
            </a:r>
            <a:endParaRPr lang="en-US" dirty="0"/>
          </a:p>
          <a:p>
            <a:r>
              <a:rPr lang="en-US" b="1" dirty="0">
                <a:hlinkClick r:id="rId5"/>
              </a:rPr>
              <a:t>Watch on YouTube</a:t>
            </a:r>
            <a:endParaRPr lang="en-US" b="1" dirty="0"/>
          </a:p>
        </p:txBody>
      </p:sp>
      <p:sp>
        <p:nvSpPr>
          <p:cNvPr id="4" name="Slide Number Placeholder 3">
            <a:extLst>
              <a:ext uri="{FF2B5EF4-FFF2-40B4-BE49-F238E27FC236}">
                <a16:creationId xmlns:a16="http://schemas.microsoft.com/office/drawing/2014/main" id="{C585D70A-1838-944B-BFC0-0343166E4C0B}"/>
              </a:ext>
            </a:extLst>
          </p:cNvPr>
          <p:cNvSpPr>
            <a:spLocks noGrp="1"/>
          </p:cNvSpPr>
          <p:nvPr>
            <p:ph type="sldNum" sz="quarter" idx="12"/>
          </p:nvPr>
        </p:nvSpPr>
        <p:spPr/>
        <p:txBody>
          <a:bodyPr>
            <a:normAutofit lnSpcReduction="10000"/>
          </a:bodyPr>
          <a:lstStyle/>
          <a:p>
            <a:fld id="{4FAB73BC-B049-4115-A692-8D63A059BFB8}" type="slidenum">
              <a:rPr lang="en-US" smtClean="0"/>
              <a:pPr/>
              <a:t>1</a:t>
            </a:fld>
            <a:endParaRPr lang="en-US"/>
          </a:p>
        </p:txBody>
      </p:sp>
      <p:pic>
        <p:nvPicPr>
          <p:cNvPr id="5" name="Audio 4">
            <a:hlinkClick r:id="" action="ppaction://media"/>
            <a:extLst>
              <a:ext uri="{FF2B5EF4-FFF2-40B4-BE49-F238E27FC236}">
                <a16:creationId xmlns:a16="http://schemas.microsoft.com/office/drawing/2014/main" id="{641F9FE6-B60C-4C62-A9E8-17C2D07189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000" advTm="9980"/>
    </mc:Choice>
    <mc:Fallback xmlns="">
      <p:transition spd="slow" advTm="9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F2830-4691-284E-8571-A298CFE55889}"/>
              </a:ext>
            </a:extLst>
          </p:cNvPr>
          <p:cNvSpPr>
            <a:spLocks noGrp="1"/>
          </p:cNvSpPr>
          <p:nvPr>
            <p:ph type="title"/>
          </p:nvPr>
        </p:nvSpPr>
        <p:spPr/>
        <p:txBody>
          <a:bodyPr>
            <a:normAutofit/>
          </a:bodyPr>
          <a:lstStyle/>
          <a:p>
            <a:r>
              <a:rPr lang="en-US" sz="4000"/>
              <a:t>Hypothesis Testing (cont.)</a:t>
            </a:r>
          </a:p>
        </p:txBody>
      </p:sp>
      <p:sp>
        <p:nvSpPr>
          <p:cNvPr id="3" name="Content Placeholder 2">
            <a:extLst>
              <a:ext uri="{FF2B5EF4-FFF2-40B4-BE49-F238E27FC236}">
                <a16:creationId xmlns:a16="http://schemas.microsoft.com/office/drawing/2014/main" id="{6DEF154A-5D7B-4741-B7AF-F79C037C70E2}"/>
              </a:ext>
            </a:extLst>
          </p:cNvPr>
          <p:cNvSpPr>
            <a:spLocks noGrp="1"/>
          </p:cNvSpPr>
          <p:nvPr>
            <p:ph idx="1"/>
          </p:nvPr>
        </p:nvSpPr>
        <p:spPr/>
        <p:txBody>
          <a:bodyPr>
            <a:normAutofit/>
          </a:bodyPr>
          <a:lstStyle/>
          <a:p>
            <a:pPr lvl="0"/>
            <a:r>
              <a:rPr lang="en-US" sz="1600"/>
              <a:t>β2, β3, β4, β5, and β6 represent the effect of each sex and age combination for females. </a:t>
            </a:r>
          </a:p>
          <a:p>
            <a:pPr lvl="1"/>
            <a:r>
              <a:rPr lang="en-US" sz="1400"/>
              <a:t>H</a:t>
            </a:r>
            <a:r>
              <a:rPr lang="en-US" sz="1400" baseline="-25000"/>
              <a:t>o</a:t>
            </a:r>
            <a:r>
              <a:rPr lang="en-US" sz="1400"/>
              <a:t>: β2 = β3 = β4 = β5 = β6 vs. H</a:t>
            </a:r>
            <a:r>
              <a:rPr lang="en-US" sz="1400" baseline="-25000"/>
              <a:t>A</a:t>
            </a:r>
            <a:r>
              <a:rPr lang="en-US" sz="1400"/>
              <a:t>: β2 ≠ β3 ≠ β4 ≠ β5 ≠ β6</a:t>
            </a:r>
          </a:p>
          <a:p>
            <a:pPr lvl="1"/>
            <a:r>
              <a:rPr lang="en-US" sz="1400"/>
              <a:t>Each test resulted in a p-value &lt; 0.05. We have enough evidence to reject the null hypothesis and conclude that suicide rates amongst the different age groups for females is significantly different.</a:t>
            </a:r>
          </a:p>
          <a:p>
            <a:pPr lvl="0"/>
            <a:r>
              <a:rPr lang="en-US" sz="1600"/>
              <a:t>The difference in the male suicide rates amongst the different age groups is represented by β2+β8, β3+β9, β4+β10, β5+β11, and β6+β12.</a:t>
            </a:r>
          </a:p>
          <a:p>
            <a:pPr lvl="1"/>
            <a:r>
              <a:rPr lang="en-US" sz="1400"/>
              <a:t>H</a:t>
            </a:r>
            <a:r>
              <a:rPr lang="en-US" sz="1400" baseline="-25000"/>
              <a:t>o</a:t>
            </a:r>
            <a:r>
              <a:rPr lang="en-US" sz="1400"/>
              <a:t>: β2+β8 = β3+β9 = β4+β10 = β5+β11 = β6+β12 vs. H</a:t>
            </a:r>
            <a:r>
              <a:rPr lang="en-US" sz="1400" baseline="-25000"/>
              <a:t>A</a:t>
            </a:r>
            <a:r>
              <a:rPr lang="en-US" sz="1400"/>
              <a:t>: β2+β8 ≠ β3+β9 ≠ β4+β10 ≠ β5+β11 ≠ β6+β12</a:t>
            </a:r>
          </a:p>
          <a:p>
            <a:pPr lvl="1"/>
            <a:r>
              <a:rPr lang="en-US" sz="1400"/>
              <a:t>Only two tests resulted in a p-value &gt; 0.05. The difference between males 25-34 years and males 35-54 years is not significant (p-value = 0.05593). Additionally, the difference between the suicide rates in males 35-54 years and males 55-74 years resulted in a p-value of 0.1359. This difference is not significant. This ultimately means that males in these age groups commit suicide at very similar rates.</a:t>
            </a:r>
          </a:p>
          <a:p>
            <a:endParaRPr lang="en-US"/>
          </a:p>
        </p:txBody>
      </p:sp>
      <p:pic>
        <p:nvPicPr>
          <p:cNvPr id="5" name="Audio 4">
            <a:hlinkClick r:id="" action="ppaction://media"/>
            <a:extLst>
              <a:ext uri="{FF2B5EF4-FFF2-40B4-BE49-F238E27FC236}">
                <a16:creationId xmlns:a16="http://schemas.microsoft.com/office/drawing/2014/main" id="{BD593112-527F-0144-8773-BBADFA87BA5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10981470"/>
      </p:ext>
    </p:extLst>
  </p:cSld>
  <p:clrMapOvr>
    <a:masterClrMapping/>
  </p:clrMapOvr>
  <mc:AlternateContent xmlns:mc="http://schemas.openxmlformats.org/markup-compatibility/2006" xmlns:p14="http://schemas.microsoft.com/office/powerpoint/2010/main">
    <mc:Choice Requires="p14">
      <p:transition spd="slow" p14:dur="2000" advTm="53640"/>
    </mc:Choice>
    <mc:Fallback xmlns="">
      <p:transition spd="slow" advTm="53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F0FD769F-BDEE-4149-8C98-A92F1F8A14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1" name="Rectangle 30">
            <a:extLst>
              <a:ext uri="{FF2B5EF4-FFF2-40B4-BE49-F238E27FC236}">
                <a16:creationId xmlns:a16="http://schemas.microsoft.com/office/drawing/2014/main" id="{DC00EF3B-797F-4060-9460-6EEF08B1B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30303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3" name="Rectangle 32">
            <a:extLst>
              <a:ext uri="{FF2B5EF4-FFF2-40B4-BE49-F238E27FC236}">
                <a16:creationId xmlns:a16="http://schemas.microsoft.com/office/drawing/2014/main" id="{A29212FA-B9FF-47AC-84D0-89D4601718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51054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35" name="Rectangle 34">
            <a:extLst>
              <a:ext uri="{FF2B5EF4-FFF2-40B4-BE49-F238E27FC236}">
                <a16:creationId xmlns:a16="http://schemas.microsoft.com/office/drawing/2014/main" id="{2ABDA6DB-9156-4E0E-84EF-EC737F05DD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8690B4-0095-4E14-BCCC-5DA98B65E957}"/>
              </a:ext>
            </a:extLst>
          </p:cNvPr>
          <p:cNvSpPr>
            <a:spLocks noGrp="1"/>
          </p:cNvSpPr>
          <p:nvPr>
            <p:ph type="title"/>
          </p:nvPr>
        </p:nvSpPr>
        <p:spPr>
          <a:xfrm>
            <a:off x="944183" y="5181600"/>
            <a:ext cx="10156435" cy="1076324"/>
          </a:xfrm>
        </p:spPr>
        <p:txBody>
          <a:bodyPr vert="horz" lIns="91440" tIns="45720" rIns="91440" bIns="45720" rtlCol="0" anchor="b">
            <a:normAutofit/>
          </a:bodyPr>
          <a:lstStyle/>
          <a:p>
            <a:pPr>
              <a:lnSpc>
                <a:spcPct val="85000"/>
              </a:lnSpc>
            </a:pPr>
            <a:r>
              <a:rPr lang="en-US" sz="5400"/>
              <a:t>Results</a:t>
            </a:r>
          </a:p>
        </p:txBody>
      </p:sp>
      <p:sp>
        <p:nvSpPr>
          <p:cNvPr id="3" name="Slide Number Placeholder 2">
            <a:extLst>
              <a:ext uri="{FF2B5EF4-FFF2-40B4-BE49-F238E27FC236}">
                <a16:creationId xmlns:a16="http://schemas.microsoft.com/office/drawing/2014/main" id="{FE817FCB-3BFC-E44A-8CF3-FE8F508FBD9E}"/>
              </a:ext>
            </a:extLst>
          </p:cNvPr>
          <p:cNvSpPr>
            <a:spLocks noGrp="1"/>
          </p:cNvSpPr>
          <p:nvPr>
            <p:ph type="sldNum" sz="quarter" idx="12"/>
          </p:nvPr>
        </p:nvSpPr>
        <p:spPr>
          <a:xfrm>
            <a:off x="11292840" y="6172200"/>
            <a:ext cx="914400" cy="593725"/>
          </a:xfrm>
        </p:spPr>
        <p:txBody>
          <a:bodyPr vert="horz" lIns="45720" tIns="45720" rIns="45720" bIns="45720" rtlCol="0" anchor="ctr">
            <a:normAutofit/>
          </a:bodyPr>
          <a:lstStyle/>
          <a:p>
            <a:pPr>
              <a:lnSpc>
                <a:spcPct val="90000"/>
              </a:lnSpc>
              <a:spcAft>
                <a:spcPts val="600"/>
              </a:spcAft>
            </a:pPr>
            <a:fld id="{4FAB73BC-B049-4115-A692-8D63A059BFB8}" type="slidenum">
              <a:rPr lang="en-US" smtClean="0"/>
              <a:pPr>
                <a:lnSpc>
                  <a:spcPct val="90000"/>
                </a:lnSpc>
                <a:spcAft>
                  <a:spcPts val="600"/>
                </a:spcAft>
              </a:pPr>
              <a:t>11</a:t>
            </a:fld>
            <a:endParaRPr lang="en-US"/>
          </a:p>
        </p:txBody>
      </p:sp>
      <p:sp>
        <p:nvSpPr>
          <p:cNvPr id="24" name="TextBox 23">
            <a:extLst>
              <a:ext uri="{FF2B5EF4-FFF2-40B4-BE49-F238E27FC236}">
                <a16:creationId xmlns:a16="http://schemas.microsoft.com/office/drawing/2014/main" id="{04FCA6B5-243F-42C1-AB0C-D1C65FDF52CD}"/>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graphicFrame>
        <p:nvGraphicFramePr>
          <p:cNvPr id="23" name="Table 22">
            <a:extLst>
              <a:ext uri="{FF2B5EF4-FFF2-40B4-BE49-F238E27FC236}">
                <a16:creationId xmlns:a16="http://schemas.microsoft.com/office/drawing/2014/main" id="{4D505659-5782-4824-82FD-451479845ECC}"/>
              </a:ext>
            </a:extLst>
          </p:cNvPr>
          <p:cNvGraphicFramePr>
            <a:graphicFrameLocks noGrp="1"/>
          </p:cNvGraphicFramePr>
          <p:nvPr>
            <p:extLst>
              <p:ext uri="{D42A27DB-BD31-4B8C-83A1-F6EECF244321}">
                <p14:modId xmlns:p14="http://schemas.microsoft.com/office/powerpoint/2010/main" val="1487634278"/>
              </p:ext>
            </p:extLst>
          </p:nvPr>
        </p:nvGraphicFramePr>
        <p:xfrm>
          <a:off x="1485900" y="312420"/>
          <a:ext cx="8778240" cy="4480560"/>
        </p:xfrm>
        <a:graphic>
          <a:graphicData uri="http://schemas.openxmlformats.org/drawingml/2006/table">
            <a:tbl>
              <a:tblPr firstRow="1" firstCol="1" bandRow="1">
                <a:tableStyleId>{21E4AEA4-8DFA-4A89-87EB-49C32662AFE0}</a:tableStyleId>
              </a:tblPr>
              <a:tblGrid>
                <a:gridCol w="2194560">
                  <a:extLst>
                    <a:ext uri="{9D8B030D-6E8A-4147-A177-3AD203B41FA5}">
                      <a16:colId xmlns:a16="http://schemas.microsoft.com/office/drawing/2014/main" val="778904243"/>
                    </a:ext>
                  </a:extLst>
                </a:gridCol>
                <a:gridCol w="1645920">
                  <a:extLst>
                    <a:ext uri="{9D8B030D-6E8A-4147-A177-3AD203B41FA5}">
                      <a16:colId xmlns:a16="http://schemas.microsoft.com/office/drawing/2014/main" val="2649386873"/>
                    </a:ext>
                  </a:extLst>
                </a:gridCol>
                <a:gridCol w="1645920">
                  <a:extLst>
                    <a:ext uri="{9D8B030D-6E8A-4147-A177-3AD203B41FA5}">
                      <a16:colId xmlns:a16="http://schemas.microsoft.com/office/drawing/2014/main" val="3405842002"/>
                    </a:ext>
                  </a:extLst>
                </a:gridCol>
                <a:gridCol w="1645920">
                  <a:extLst>
                    <a:ext uri="{9D8B030D-6E8A-4147-A177-3AD203B41FA5}">
                      <a16:colId xmlns:a16="http://schemas.microsoft.com/office/drawing/2014/main" val="3746024625"/>
                    </a:ext>
                  </a:extLst>
                </a:gridCol>
                <a:gridCol w="1645920">
                  <a:extLst>
                    <a:ext uri="{9D8B030D-6E8A-4147-A177-3AD203B41FA5}">
                      <a16:colId xmlns:a16="http://schemas.microsoft.com/office/drawing/2014/main" val="2961051526"/>
                    </a:ext>
                  </a:extLst>
                </a:gridCol>
              </a:tblGrid>
              <a:tr h="320040">
                <a:tc>
                  <a:txBody>
                    <a:bodyPr/>
                    <a:lstStyle/>
                    <a:p>
                      <a:pPr algn="ctr"/>
                      <a:r>
                        <a:rPr lang="en-US" sz="1200">
                          <a:effectLst/>
                        </a:rPr>
                        <a:t>Coefficient</a:t>
                      </a:r>
                    </a:p>
                  </a:txBody>
                  <a:tcPr marL="58459" marR="58459" marT="0" marB="0" anchor="ctr"/>
                </a:tc>
                <a:tc>
                  <a:txBody>
                    <a:bodyPr/>
                    <a:lstStyle/>
                    <a:p>
                      <a:pPr algn="ctr"/>
                      <a:r>
                        <a:rPr lang="en-US" sz="1200">
                          <a:effectLst/>
                        </a:rPr>
                        <a:t>Estimate</a:t>
                      </a:r>
                    </a:p>
                  </a:txBody>
                  <a:tcPr marL="58459" marR="58459" marT="0" marB="0" anchor="ctr"/>
                </a:tc>
                <a:tc>
                  <a:txBody>
                    <a:bodyPr/>
                    <a:lstStyle/>
                    <a:p>
                      <a:pPr algn="ctr"/>
                      <a:r>
                        <a:rPr lang="en-US" sz="1200">
                          <a:effectLst/>
                        </a:rPr>
                        <a:t>Test Statistic</a:t>
                      </a:r>
                    </a:p>
                  </a:txBody>
                  <a:tcPr marL="58459" marR="58459" marT="0" marB="0" anchor="ctr"/>
                </a:tc>
                <a:tc>
                  <a:txBody>
                    <a:bodyPr/>
                    <a:lstStyle/>
                    <a:p>
                      <a:pPr algn="ctr"/>
                      <a:r>
                        <a:rPr lang="en-US" sz="1200">
                          <a:effectLst/>
                        </a:rPr>
                        <a:t>P-Value</a:t>
                      </a:r>
                    </a:p>
                  </a:txBody>
                  <a:tcPr marL="58459" marR="58459" marT="0" marB="0" anchor="ctr"/>
                </a:tc>
                <a:tc>
                  <a:txBody>
                    <a:bodyPr/>
                    <a:lstStyle/>
                    <a:p>
                      <a:pPr algn="ctr"/>
                      <a:r>
                        <a:rPr lang="en-US" sz="1200">
                          <a:effectLst/>
                        </a:rPr>
                        <a:t>95% CI</a:t>
                      </a:r>
                    </a:p>
                  </a:txBody>
                  <a:tcPr marL="58459" marR="58459" marT="0" marB="0" anchor="ctr"/>
                </a:tc>
                <a:extLst>
                  <a:ext uri="{0D108BD9-81ED-4DB2-BD59-A6C34878D82A}">
                    <a16:rowId xmlns:a16="http://schemas.microsoft.com/office/drawing/2014/main" val="717852873"/>
                  </a:ext>
                </a:extLst>
              </a:tr>
              <a:tr h="320040">
                <a:tc>
                  <a:txBody>
                    <a:bodyPr/>
                    <a:lstStyle/>
                    <a:p>
                      <a:pPr algn="ctr"/>
                      <a:r>
                        <a:rPr lang="en-US" sz="1200">
                          <a:effectLst/>
                        </a:rPr>
                        <a:t>Intercept</a:t>
                      </a:r>
                    </a:p>
                  </a:txBody>
                  <a:tcPr marL="58459" marR="58459" marT="0" marB="0" anchor="ctr"/>
                </a:tc>
                <a:tc>
                  <a:txBody>
                    <a:bodyPr/>
                    <a:lstStyle/>
                    <a:p>
                      <a:pPr algn="ctr"/>
                      <a:r>
                        <a:rPr lang="en-US" sz="1200">
                          <a:effectLst/>
                        </a:rPr>
                        <a:t>0.8987</a:t>
                      </a:r>
                    </a:p>
                  </a:txBody>
                  <a:tcPr marL="58459" marR="58459" marT="0" marB="0" anchor="ctr"/>
                </a:tc>
                <a:tc>
                  <a:txBody>
                    <a:bodyPr/>
                    <a:lstStyle/>
                    <a:p>
                      <a:pPr algn="ctr"/>
                      <a:r>
                        <a:rPr lang="en-US" sz="1200">
                          <a:effectLst/>
                        </a:rPr>
                        <a:t>133.140</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(0.885, 0.912)</a:t>
                      </a:r>
                    </a:p>
                  </a:txBody>
                  <a:tcPr marL="58459" marR="58459" marT="0" marB="0" anchor="ctr"/>
                </a:tc>
                <a:extLst>
                  <a:ext uri="{0D108BD9-81ED-4DB2-BD59-A6C34878D82A}">
                    <a16:rowId xmlns:a16="http://schemas.microsoft.com/office/drawing/2014/main" val="1323470257"/>
                  </a:ext>
                </a:extLst>
              </a:tr>
              <a:tr h="320040">
                <a:tc>
                  <a:txBody>
                    <a:bodyPr/>
                    <a:lstStyle/>
                    <a:p>
                      <a:pPr algn="ctr"/>
                      <a:r>
                        <a:rPr lang="en-US" sz="1200" err="1">
                          <a:effectLst/>
                        </a:rPr>
                        <a:t>sexmale</a:t>
                      </a:r>
                    </a:p>
                  </a:txBody>
                  <a:tcPr marL="58459" marR="58459" marT="0" marB="0" anchor="ctr"/>
                </a:tc>
                <a:tc>
                  <a:txBody>
                    <a:bodyPr/>
                    <a:lstStyle/>
                    <a:p>
                      <a:pPr algn="ctr"/>
                      <a:r>
                        <a:rPr lang="en-US" sz="1200">
                          <a:effectLst/>
                        </a:rPr>
                        <a:t>0.1274</a:t>
                      </a:r>
                    </a:p>
                  </a:txBody>
                  <a:tcPr marL="58459" marR="58459" marT="0" marB="0" anchor="ctr"/>
                </a:tc>
                <a:tc>
                  <a:txBody>
                    <a:bodyPr/>
                    <a:lstStyle/>
                    <a:p>
                      <a:pPr algn="ctr"/>
                      <a:r>
                        <a:rPr lang="en-US" sz="1200">
                          <a:effectLst/>
                        </a:rPr>
                        <a:t>18.134</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(0.114, 0.141)</a:t>
                      </a:r>
                    </a:p>
                  </a:txBody>
                  <a:tcPr marL="58459" marR="58459" marT="0" marB="0" anchor="ctr"/>
                </a:tc>
                <a:extLst>
                  <a:ext uri="{0D108BD9-81ED-4DB2-BD59-A6C34878D82A}">
                    <a16:rowId xmlns:a16="http://schemas.microsoft.com/office/drawing/2014/main" val="472463136"/>
                  </a:ext>
                </a:extLst>
              </a:tr>
              <a:tr h="320040">
                <a:tc>
                  <a:txBody>
                    <a:bodyPr/>
                    <a:lstStyle/>
                    <a:p>
                      <a:pPr algn="ctr"/>
                      <a:r>
                        <a:rPr lang="en-US" sz="1200">
                          <a:effectLst/>
                        </a:rPr>
                        <a:t>age15-24 years</a:t>
                      </a:r>
                    </a:p>
                  </a:txBody>
                  <a:tcPr marL="58459" marR="58459" marT="0" marB="0" anchor="ctr"/>
                </a:tc>
                <a:tc>
                  <a:txBody>
                    <a:bodyPr/>
                    <a:lstStyle/>
                    <a:p>
                      <a:pPr algn="ctr"/>
                      <a:r>
                        <a:rPr lang="en-US" sz="1200">
                          <a:effectLst/>
                        </a:rPr>
                        <a:t>0.3267</a:t>
                      </a:r>
                    </a:p>
                  </a:txBody>
                  <a:tcPr marL="58459" marR="58459" marT="0" marB="0" anchor="ctr"/>
                </a:tc>
                <a:tc>
                  <a:txBody>
                    <a:bodyPr/>
                    <a:lstStyle/>
                    <a:p>
                      <a:pPr algn="ctr"/>
                      <a:r>
                        <a:rPr lang="en-US" sz="1200">
                          <a:effectLst/>
                        </a:rPr>
                        <a:t>46.515</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(0.313, 0.341)</a:t>
                      </a:r>
                    </a:p>
                  </a:txBody>
                  <a:tcPr marL="58459" marR="58459" marT="0" marB="0" anchor="ctr"/>
                </a:tc>
                <a:extLst>
                  <a:ext uri="{0D108BD9-81ED-4DB2-BD59-A6C34878D82A}">
                    <a16:rowId xmlns:a16="http://schemas.microsoft.com/office/drawing/2014/main" val="3843744586"/>
                  </a:ext>
                </a:extLst>
              </a:tr>
              <a:tr h="320040">
                <a:tc>
                  <a:txBody>
                    <a:bodyPr/>
                    <a:lstStyle/>
                    <a:p>
                      <a:pPr algn="ctr"/>
                      <a:r>
                        <a:rPr lang="en-US" sz="1200">
                          <a:effectLst/>
                        </a:rPr>
                        <a:t>age25-34 years</a:t>
                      </a:r>
                    </a:p>
                  </a:txBody>
                  <a:tcPr marL="58459" marR="58459" marT="0" marB="0" anchor="ctr"/>
                </a:tc>
                <a:tc>
                  <a:txBody>
                    <a:bodyPr/>
                    <a:lstStyle/>
                    <a:p>
                      <a:pPr algn="ctr"/>
                      <a:r>
                        <a:rPr lang="en-US" sz="1200">
                          <a:effectLst/>
                        </a:rPr>
                        <a:t>0.3868</a:t>
                      </a:r>
                    </a:p>
                  </a:txBody>
                  <a:tcPr marL="58459" marR="58459" marT="0" marB="0" anchor="ctr"/>
                </a:tc>
                <a:tc>
                  <a:txBody>
                    <a:bodyPr/>
                    <a:lstStyle/>
                    <a:p>
                      <a:pPr algn="ctr"/>
                      <a:r>
                        <a:rPr lang="en-US" sz="1200">
                          <a:effectLst/>
                        </a:rPr>
                        <a:t>55.068</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(0.373, 0.401)</a:t>
                      </a:r>
                    </a:p>
                  </a:txBody>
                  <a:tcPr marL="58459" marR="58459" marT="0" marB="0" anchor="ctr"/>
                </a:tc>
                <a:extLst>
                  <a:ext uri="{0D108BD9-81ED-4DB2-BD59-A6C34878D82A}">
                    <a16:rowId xmlns:a16="http://schemas.microsoft.com/office/drawing/2014/main" val="129164342"/>
                  </a:ext>
                </a:extLst>
              </a:tr>
              <a:tr h="320040">
                <a:tc>
                  <a:txBody>
                    <a:bodyPr/>
                    <a:lstStyle/>
                    <a:p>
                      <a:pPr algn="ctr"/>
                      <a:r>
                        <a:rPr lang="en-US" sz="1200">
                          <a:effectLst/>
                        </a:rPr>
                        <a:t>age35-54 years</a:t>
                      </a:r>
                    </a:p>
                  </a:txBody>
                  <a:tcPr marL="58459" marR="58459" marT="0" marB="0" anchor="ctr"/>
                </a:tc>
                <a:tc>
                  <a:txBody>
                    <a:bodyPr/>
                    <a:lstStyle/>
                    <a:p>
                      <a:pPr algn="ctr"/>
                      <a:r>
                        <a:rPr lang="en-US" sz="1200">
                          <a:effectLst/>
                        </a:rPr>
                        <a:t>0.4530</a:t>
                      </a:r>
                    </a:p>
                  </a:txBody>
                  <a:tcPr marL="58459" marR="58459" marT="0" marB="0" anchor="ctr"/>
                </a:tc>
                <a:tc>
                  <a:txBody>
                    <a:bodyPr/>
                    <a:lstStyle/>
                    <a:p>
                      <a:pPr algn="ctr"/>
                      <a:r>
                        <a:rPr lang="en-US" sz="1200">
                          <a:effectLst/>
                        </a:rPr>
                        <a:t>64.494</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(0.439, 0.467)</a:t>
                      </a:r>
                    </a:p>
                  </a:txBody>
                  <a:tcPr marL="58459" marR="58459" marT="0" marB="0" anchor="ctr"/>
                </a:tc>
                <a:extLst>
                  <a:ext uri="{0D108BD9-81ED-4DB2-BD59-A6C34878D82A}">
                    <a16:rowId xmlns:a16="http://schemas.microsoft.com/office/drawing/2014/main" val="2249167512"/>
                  </a:ext>
                </a:extLst>
              </a:tr>
              <a:tr h="320040">
                <a:tc>
                  <a:txBody>
                    <a:bodyPr/>
                    <a:lstStyle/>
                    <a:p>
                      <a:pPr algn="ctr"/>
                      <a:r>
                        <a:rPr lang="en-US" sz="1200">
                          <a:effectLst/>
                        </a:rPr>
                        <a:t>age55-74 years</a:t>
                      </a:r>
                    </a:p>
                  </a:txBody>
                  <a:tcPr marL="58459" marR="58459" marT="0" marB="0" anchor="ctr"/>
                </a:tc>
                <a:tc>
                  <a:txBody>
                    <a:bodyPr/>
                    <a:lstStyle/>
                    <a:p>
                      <a:pPr algn="ctr"/>
                      <a:r>
                        <a:rPr lang="en-US" sz="1200">
                          <a:effectLst/>
                        </a:rPr>
                        <a:t>0.4133</a:t>
                      </a:r>
                    </a:p>
                  </a:txBody>
                  <a:tcPr marL="58459" marR="58459" marT="0" marB="0" anchor="ctr"/>
                </a:tc>
                <a:tc>
                  <a:txBody>
                    <a:bodyPr/>
                    <a:lstStyle/>
                    <a:p>
                      <a:pPr algn="ctr"/>
                      <a:r>
                        <a:rPr lang="en-US" sz="1200">
                          <a:effectLst/>
                        </a:rPr>
                        <a:t>58.842</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(0.400, 0.427)</a:t>
                      </a:r>
                    </a:p>
                  </a:txBody>
                  <a:tcPr marL="58459" marR="58459" marT="0" marB="0" anchor="ctr"/>
                </a:tc>
                <a:extLst>
                  <a:ext uri="{0D108BD9-81ED-4DB2-BD59-A6C34878D82A}">
                    <a16:rowId xmlns:a16="http://schemas.microsoft.com/office/drawing/2014/main" val="1138237532"/>
                  </a:ext>
                </a:extLst>
              </a:tr>
              <a:tr h="320040">
                <a:tc>
                  <a:txBody>
                    <a:bodyPr/>
                    <a:lstStyle/>
                    <a:p>
                      <a:pPr algn="ctr"/>
                      <a:r>
                        <a:rPr lang="en-US" sz="1200">
                          <a:effectLst/>
                        </a:rPr>
                        <a:t>age75+ years</a:t>
                      </a:r>
                    </a:p>
                  </a:txBody>
                  <a:tcPr marL="58459" marR="58459" marT="0" marB="0" anchor="ctr"/>
                </a:tc>
                <a:tc>
                  <a:txBody>
                    <a:bodyPr/>
                    <a:lstStyle/>
                    <a:p>
                      <a:pPr algn="ctr"/>
                      <a:r>
                        <a:rPr lang="en-US" sz="1200">
                          <a:effectLst/>
                        </a:rPr>
                        <a:t>0.3656</a:t>
                      </a:r>
                    </a:p>
                  </a:txBody>
                  <a:tcPr marL="58459" marR="58459" marT="0" marB="0" anchor="ctr"/>
                </a:tc>
                <a:tc>
                  <a:txBody>
                    <a:bodyPr/>
                    <a:lstStyle/>
                    <a:p>
                      <a:pPr algn="ctr"/>
                      <a:r>
                        <a:rPr lang="en-US" sz="1200">
                          <a:effectLst/>
                        </a:rPr>
                        <a:t>52.046</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(0.352, 0.379)</a:t>
                      </a:r>
                    </a:p>
                  </a:txBody>
                  <a:tcPr marL="58459" marR="58459" marT="0" marB="0" anchor="ctr"/>
                </a:tc>
                <a:extLst>
                  <a:ext uri="{0D108BD9-81ED-4DB2-BD59-A6C34878D82A}">
                    <a16:rowId xmlns:a16="http://schemas.microsoft.com/office/drawing/2014/main" val="2065754283"/>
                  </a:ext>
                </a:extLst>
              </a:tr>
              <a:tr h="320040">
                <a:tc>
                  <a:txBody>
                    <a:bodyPr/>
                    <a:lstStyle/>
                    <a:p>
                      <a:pPr algn="ctr"/>
                      <a:r>
                        <a:rPr lang="en-US" sz="1200" err="1">
                          <a:effectLst/>
                        </a:rPr>
                        <a:t>GDP_per_capita</a:t>
                      </a:r>
                    </a:p>
                  </a:txBody>
                  <a:tcPr marL="58459" marR="58459" marT="0" marB="0" anchor="ctr"/>
                </a:tc>
                <a:tc>
                  <a:txBody>
                    <a:bodyPr/>
                    <a:lstStyle/>
                    <a:p>
                      <a:pPr algn="ctr"/>
                      <a:r>
                        <a:rPr lang="en-US" sz="1200">
                          <a:effectLst/>
                        </a:rPr>
                        <a:t>-5.207e-7</a:t>
                      </a:r>
                    </a:p>
                  </a:txBody>
                  <a:tcPr marL="58459" marR="58459" marT="0" marB="0" anchor="ctr"/>
                </a:tc>
                <a:tc>
                  <a:txBody>
                    <a:bodyPr/>
                    <a:lstStyle/>
                    <a:p>
                      <a:pPr algn="ctr"/>
                      <a:r>
                        <a:rPr lang="en-US" sz="1200">
                          <a:effectLst/>
                        </a:rPr>
                        <a:t>-4.473</a:t>
                      </a:r>
                    </a:p>
                  </a:txBody>
                  <a:tcPr marL="58459" marR="58459" marT="0" marB="0" anchor="ctr"/>
                </a:tc>
                <a:tc>
                  <a:txBody>
                    <a:bodyPr/>
                    <a:lstStyle/>
                    <a:p>
                      <a:pPr algn="ctr"/>
                      <a:r>
                        <a:rPr lang="en-US" sz="1200">
                          <a:effectLst/>
                        </a:rPr>
                        <a:t>1.04e-5</a:t>
                      </a:r>
                    </a:p>
                  </a:txBody>
                  <a:tcPr marL="58459" marR="58459" marT="0" marB="0" anchor="ctr"/>
                </a:tc>
                <a:tc>
                  <a:txBody>
                    <a:bodyPr/>
                    <a:lstStyle/>
                    <a:p>
                      <a:pPr algn="ctr"/>
                      <a:r>
                        <a:rPr lang="en-US" sz="1200">
                          <a:effectLst/>
                        </a:rPr>
                        <a:t>(-7.5e-7, -2.9e-7)</a:t>
                      </a:r>
                    </a:p>
                  </a:txBody>
                  <a:tcPr marL="58459" marR="58459" marT="0" marB="0" anchor="ctr"/>
                </a:tc>
                <a:extLst>
                  <a:ext uri="{0D108BD9-81ED-4DB2-BD59-A6C34878D82A}">
                    <a16:rowId xmlns:a16="http://schemas.microsoft.com/office/drawing/2014/main" val="793850197"/>
                  </a:ext>
                </a:extLst>
              </a:tr>
              <a:tr h="320040">
                <a:tc>
                  <a:txBody>
                    <a:bodyPr/>
                    <a:lstStyle/>
                    <a:p>
                      <a:pPr algn="ctr"/>
                      <a:r>
                        <a:rPr lang="en-US" sz="1200" err="1">
                          <a:effectLst/>
                        </a:rPr>
                        <a:t>sexmale</a:t>
                      </a:r>
                      <a:r>
                        <a:rPr lang="en-US" sz="1200">
                          <a:effectLst/>
                        </a:rPr>
                        <a:t>: age15-24 years</a:t>
                      </a:r>
                    </a:p>
                  </a:txBody>
                  <a:tcPr marL="58459" marR="58459" marT="0" marB="0" anchor="ctr"/>
                </a:tc>
                <a:tc>
                  <a:txBody>
                    <a:bodyPr/>
                    <a:lstStyle/>
                    <a:p>
                      <a:pPr algn="ctr"/>
                      <a:r>
                        <a:rPr lang="en-US" sz="1200">
                          <a:effectLst/>
                        </a:rPr>
                        <a:t>0.1815</a:t>
                      </a:r>
                    </a:p>
                  </a:txBody>
                  <a:tcPr marL="58459" marR="58459" marT="0" marB="0" anchor="ctr"/>
                </a:tc>
                <a:tc>
                  <a:txBody>
                    <a:bodyPr/>
                    <a:lstStyle/>
                    <a:p>
                      <a:pPr algn="ctr"/>
                      <a:r>
                        <a:rPr lang="en-US" sz="1200">
                          <a:effectLst/>
                        </a:rPr>
                        <a:t>18.271</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(0.162, 2.010)</a:t>
                      </a:r>
                    </a:p>
                  </a:txBody>
                  <a:tcPr marL="58459" marR="58459" marT="0" marB="0" anchor="ctr"/>
                </a:tc>
                <a:extLst>
                  <a:ext uri="{0D108BD9-81ED-4DB2-BD59-A6C34878D82A}">
                    <a16:rowId xmlns:a16="http://schemas.microsoft.com/office/drawing/2014/main" val="2154300199"/>
                  </a:ext>
                </a:extLst>
              </a:tr>
              <a:tr h="320040">
                <a:tc>
                  <a:txBody>
                    <a:bodyPr/>
                    <a:lstStyle/>
                    <a:p>
                      <a:pPr algn="ctr"/>
                      <a:r>
                        <a:rPr lang="en-US" sz="1200" err="1">
                          <a:effectLst/>
                        </a:rPr>
                        <a:t>sexmale</a:t>
                      </a:r>
                      <a:r>
                        <a:rPr lang="en-US" sz="1200">
                          <a:effectLst/>
                        </a:rPr>
                        <a:t>: age25-34 years</a:t>
                      </a:r>
                    </a:p>
                  </a:txBody>
                  <a:tcPr marL="58459" marR="58459" marT="0" marB="0" anchor="ctr"/>
                </a:tc>
                <a:tc>
                  <a:txBody>
                    <a:bodyPr/>
                    <a:lstStyle/>
                    <a:p>
                      <a:pPr algn="ctr"/>
                      <a:r>
                        <a:rPr lang="en-US" sz="1200">
                          <a:effectLst/>
                        </a:rPr>
                        <a:t>0.1652</a:t>
                      </a:r>
                    </a:p>
                  </a:txBody>
                  <a:tcPr marL="58459" marR="58459" marT="0" marB="0" anchor="ctr"/>
                </a:tc>
                <a:tc>
                  <a:txBody>
                    <a:bodyPr/>
                    <a:lstStyle/>
                    <a:p>
                      <a:pPr algn="ctr"/>
                      <a:r>
                        <a:rPr lang="en-US" sz="1200">
                          <a:effectLst/>
                        </a:rPr>
                        <a:t>16.633</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(0.146, 0.185)</a:t>
                      </a:r>
                    </a:p>
                  </a:txBody>
                  <a:tcPr marL="58459" marR="58459" marT="0" marB="0" anchor="ctr"/>
                </a:tc>
                <a:extLst>
                  <a:ext uri="{0D108BD9-81ED-4DB2-BD59-A6C34878D82A}">
                    <a16:rowId xmlns:a16="http://schemas.microsoft.com/office/drawing/2014/main" val="3490631404"/>
                  </a:ext>
                </a:extLst>
              </a:tr>
              <a:tr h="320040">
                <a:tc>
                  <a:txBody>
                    <a:bodyPr/>
                    <a:lstStyle/>
                    <a:p>
                      <a:pPr algn="ctr"/>
                      <a:r>
                        <a:rPr lang="en-US" sz="1200" err="1">
                          <a:effectLst/>
                        </a:rPr>
                        <a:t>sexmale</a:t>
                      </a:r>
                      <a:r>
                        <a:rPr lang="en-US" sz="1200">
                          <a:effectLst/>
                        </a:rPr>
                        <a:t>: age35-54 years</a:t>
                      </a:r>
                    </a:p>
                  </a:txBody>
                  <a:tcPr marL="58459" marR="58459" marT="0" marB="0" anchor="ctr"/>
                </a:tc>
                <a:tc>
                  <a:txBody>
                    <a:bodyPr/>
                    <a:lstStyle/>
                    <a:p>
                      <a:pPr algn="ctr"/>
                      <a:r>
                        <a:rPr lang="en-US" sz="1200">
                          <a:effectLst/>
                        </a:rPr>
                        <a:t>0.1125</a:t>
                      </a:r>
                    </a:p>
                  </a:txBody>
                  <a:tcPr marL="58459" marR="58459" marT="0" marB="0" anchor="ctr"/>
                </a:tc>
                <a:tc>
                  <a:txBody>
                    <a:bodyPr/>
                    <a:lstStyle/>
                    <a:p>
                      <a:pPr algn="ctr"/>
                      <a:r>
                        <a:rPr lang="en-US" sz="1200">
                          <a:effectLst/>
                        </a:rPr>
                        <a:t>11.324</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(0.093, 0.132)</a:t>
                      </a:r>
                    </a:p>
                  </a:txBody>
                  <a:tcPr marL="58459" marR="58459" marT="0" marB="0" anchor="ctr"/>
                </a:tc>
                <a:extLst>
                  <a:ext uri="{0D108BD9-81ED-4DB2-BD59-A6C34878D82A}">
                    <a16:rowId xmlns:a16="http://schemas.microsoft.com/office/drawing/2014/main" val="356697079"/>
                  </a:ext>
                </a:extLst>
              </a:tr>
              <a:tr h="320040">
                <a:tc>
                  <a:txBody>
                    <a:bodyPr/>
                    <a:lstStyle/>
                    <a:p>
                      <a:pPr algn="ctr"/>
                      <a:r>
                        <a:rPr lang="en-US" sz="1200" err="1">
                          <a:effectLst/>
                        </a:rPr>
                        <a:t>sexmale</a:t>
                      </a:r>
                      <a:r>
                        <a:rPr lang="en-US" sz="1200">
                          <a:effectLst/>
                        </a:rPr>
                        <a:t>: age55-74 years</a:t>
                      </a:r>
                    </a:p>
                  </a:txBody>
                  <a:tcPr marL="58459" marR="58459" marT="0" marB="0" anchor="ctr"/>
                </a:tc>
                <a:tc>
                  <a:txBody>
                    <a:bodyPr/>
                    <a:lstStyle/>
                    <a:p>
                      <a:pPr algn="ctr"/>
                      <a:r>
                        <a:rPr lang="en-US" sz="1200">
                          <a:effectLst/>
                        </a:rPr>
                        <a:t>0.1627</a:t>
                      </a:r>
                    </a:p>
                  </a:txBody>
                  <a:tcPr marL="58459" marR="58459" marT="0" marB="0" anchor="ctr"/>
                </a:tc>
                <a:tc>
                  <a:txBody>
                    <a:bodyPr/>
                    <a:lstStyle/>
                    <a:p>
                      <a:pPr algn="ctr"/>
                      <a:r>
                        <a:rPr lang="en-US" sz="1200">
                          <a:effectLst/>
                        </a:rPr>
                        <a:t>16.377</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(0.143, 0.182)</a:t>
                      </a:r>
                    </a:p>
                  </a:txBody>
                  <a:tcPr marL="58459" marR="58459" marT="0" marB="0" anchor="ctr"/>
                </a:tc>
                <a:extLst>
                  <a:ext uri="{0D108BD9-81ED-4DB2-BD59-A6C34878D82A}">
                    <a16:rowId xmlns:a16="http://schemas.microsoft.com/office/drawing/2014/main" val="2476906972"/>
                  </a:ext>
                </a:extLst>
              </a:tr>
              <a:tr h="320040">
                <a:tc>
                  <a:txBody>
                    <a:bodyPr/>
                    <a:lstStyle/>
                    <a:p>
                      <a:pPr algn="ctr"/>
                      <a:r>
                        <a:rPr lang="en-US" sz="1200" err="1">
                          <a:effectLst/>
                        </a:rPr>
                        <a:t>sexmale</a:t>
                      </a:r>
                      <a:r>
                        <a:rPr lang="en-US" sz="1200">
                          <a:effectLst/>
                        </a:rPr>
                        <a:t>: age75+ years</a:t>
                      </a:r>
                    </a:p>
                  </a:txBody>
                  <a:tcPr marL="58459" marR="58459" marT="0" marB="0" anchor="ctr"/>
                </a:tc>
                <a:tc>
                  <a:txBody>
                    <a:bodyPr/>
                    <a:lstStyle/>
                    <a:p>
                      <a:pPr algn="ctr"/>
                      <a:r>
                        <a:rPr lang="en-US" sz="1200">
                          <a:effectLst/>
                        </a:rPr>
                        <a:t>0.3364</a:t>
                      </a:r>
                    </a:p>
                  </a:txBody>
                  <a:tcPr marL="58459" marR="58459" marT="0" marB="0" anchor="ctr"/>
                </a:tc>
                <a:tc>
                  <a:txBody>
                    <a:bodyPr/>
                    <a:lstStyle/>
                    <a:p>
                      <a:pPr algn="ctr"/>
                      <a:r>
                        <a:rPr lang="en-US" sz="1200">
                          <a:effectLst/>
                        </a:rPr>
                        <a:t>33.868</a:t>
                      </a:r>
                    </a:p>
                  </a:txBody>
                  <a:tcPr marL="58459" marR="58459" marT="0" marB="0" anchor="ctr"/>
                </a:tc>
                <a:tc>
                  <a:txBody>
                    <a:bodyPr/>
                    <a:lstStyle/>
                    <a:p>
                      <a:pPr algn="ctr"/>
                      <a:r>
                        <a:rPr lang="en-US" sz="1200">
                          <a:effectLst/>
                        </a:rPr>
                        <a:t>&lt; 2e-16</a:t>
                      </a:r>
                    </a:p>
                  </a:txBody>
                  <a:tcPr marL="58459" marR="58459" marT="0" marB="0" anchor="ctr"/>
                </a:tc>
                <a:tc>
                  <a:txBody>
                    <a:bodyPr/>
                    <a:lstStyle/>
                    <a:p>
                      <a:pPr algn="ctr"/>
                      <a:r>
                        <a:rPr lang="en-US" sz="1200">
                          <a:effectLst/>
                        </a:rPr>
                        <a:t>(0.317, 0.356)</a:t>
                      </a:r>
                    </a:p>
                  </a:txBody>
                  <a:tcPr marL="58459" marR="58459" marT="0" marB="0" anchor="ctr"/>
                </a:tc>
                <a:extLst>
                  <a:ext uri="{0D108BD9-81ED-4DB2-BD59-A6C34878D82A}">
                    <a16:rowId xmlns:a16="http://schemas.microsoft.com/office/drawing/2014/main" val="1508689952"/>
                  </a:ext>
                </a:extLst>
              </a:tr>
            </a:tbl>
          </a:graphicData>
        </a:graphic>
      </p:graphicFrame>
      <p:sp>
        <p:nvSpPr>
          <p:cNvPr id="4" name="TextBox 3">
            <a:extLst>
              <a:ext uri="{FF2B5EF4-FFF2-40B4-BE49-F238E27FC236}">
                <a16:creationId xmlns:a16="http://schemas.microsoft.com/office/drawing/2014/main" id="{70884618-05DE-D74C-B48C-7BA5435FAA42}"/>
              </a:ext>
            </a:extLst>
          </p:cNvPr>
          <p:cNvSpPr txBox="1"/>
          <p:nvPr/>
        </p:nvSpPr>
        <p:spPr>
          <a:xfrm>
            <a:off x="6606540" y="5427374"/>
            <a:ext cx="3657600" cy="584775"/>
          </a:xfrm>
          <a:prstGeom prst="rect">
            <a:avLst/>
          </a:prstGeom>
          <a:noFill/>
        </p:spPr>
        <p:txBody>
          <a:bodyPr wrap="square" rtlCol="0">
            <a:spAutoFit/>
          </a:bodyPr>
          <a:lstStyle/>
          <a:p>
            <a:pPr marL="285750" indent="-285750">
              <a:buFont typeface="Arial" panose="020B0604020202020204" pitchFamily="34" charset="0"/>
              <a:buChar char="•"/>
            </a:pPr>
            <a:r>
              <a:rPr lang="en-US" sz="1600"/>
              <a:t>R</a:t>
            </a:r>
            <a:r>
              <a:rPr lang="en-US" sz="1600" baseline="30000"/>
              <a:t>2</a:t>
            </a:r>
            <a:r>
              <a:rPr lang="en-US" sz="1600"/>
              <a:t> = 0.9872</a:t>
            </a:r>
          </a:p>
          <a:p>
            <a:pPr marL="285750" indent="-285750">
              <a:buFont typeface="Arial" panose="020B0604020202020204" pitchFamily="34" charset="0"/>
              <a:buChar char="•"/>
            </a:pPr>
            <a:r>
              <a:rPr lang="en-US" sz="1600"/>
              <a:t>Adjusted R</a:t>
            </a:r>
            <a:r>
              <a:rPr lang="en-US" sz="1600" baseline="30000"/>
              <a:t>2</a:t>
            </a:r>
            <a:r>
              <a:rPr lang="en-US" sz="1600"/>
              <a:t> = 0.9868</a:t>
            </a:r>
          </a:p>
        </p:txBody>
      </p:sp>
      <p:pic>
        <p:nvPicPr>
          <p:cNvPr id="6" name="Audio 5">
            <a:hlinkClick r:id="" action="ppaction://media"/>
            <a:extLst>
              <a:ext uri="{FF2B5EF4-FFF2-40B4-BE49-F238E27FC236}">
                <a16:creationId xmlns:a16="http://schemas.microsoft.com/office/drawing/2014/main" id="{85FD0D2E-53E9-E343-AB10-0F7787ECA58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51145937"/>
      </p:ext>
    </p:extLst>
  </p:cSld>
  <p:clrMapOvr>
    <a:masterClrMapping/>
  </p:clrMapOvr>
  <mc:AlternateContent xmlns:mc="http://schemas.openxmlformats.org/markup-compatibility/2006" xmlns:p14="http://schemas.microsoft.com/office/powerpoint/2010/main">
    <mc:Choice Requires="p14">
      <p:transition spd="slow" p14:dur="2000" advTm="28724"/>
    </mc:Choice>
    <mc:Fallback xmlns="">
      <p:transition spd="slow" advTm="28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2EEDD-E766-5349-8158-7C0C213E9DAC}"/>
              </a:ext>
            </a:extLst>
          </p:cNvPr>
          <p:cNvSpPr>
            <a:spLocks noGrp="1"/>
          </p:cNvSpPr>
          <p:nvPr>
            <p:ph type="title"/>
          </p:nvPr>
        </p:nvSpPr>
        <p:spPr>
          <a:xfrm>
            <a:off x="643831" y="640080"/>
            <a:ext cx="3690425" cy="1325562"/>
          </a:xfrm>
        </p:spPr>
        <p:txBody>
          <a:bodyPr anchor="ctr">
            <a:normAutofit/>
          </a:bodyPr>
          <a:lstStyle/>
          <a:p>
            <a:r>
              <a:rPr lang="en-US" sz="3200"/>
              <a:t>Results (cont.)</a:t>
            </a:r>
          </a:p>
        </p:txBody>
      </p:sp>
      <p:sp>
        <p:nvSpPr>
          <p:cNvPr id="20" name="Content Placeholder 19">
            <a:extLst>
              <a:ext uri="{FF2B5EF4-FFF2-40B4-BE49-F238E27FC236}">
                <a16:creationId xmlns:a16="http://schemas.microsoft.com/office/drawing/2014/main" id="{4549BEF4-3B64-4013-B0F5-CC667526634C}"/>
              </a:ext>
            </a:extLst>
          </p:cNvPr>
          <p:cNvSpPr>
            <a:spLocks noGrp="1"/>
          </p:cNvSpPr>
          <p:nvPr>
            <p:ph idx="1"/>
          </p:nvPr>
        </p:nvSpPr>
        <p:spPr>
          <a:xfrm>
            <a:off x="643831" y="1936955"/>
            <a:ext cx="4572000" cy="4243182"/>
          </a:xfrm>
        </p:spPr>
        <p:txBody>
          <a:bodyPr>
            <a:normAutofit/>
          </a:bodyPr>
          <a:lstStyle/>
          <a:p>
            <a:pPr>
              <a:lnSpc>
                <a:spcPct val="100000"/>
              </a:lnSpc>
              <a:spcBef>
                <a:spcPts val="0"/>
              </a:spcBef>
              <a:spcAft>
                <a:spcPts val="600"/>
              </a:spcAft>
            </a:pPr>
            <a:r>
              <a:rPr lang="en-US" sz="1600"/>
              <a:t>Response = (Suicide Rate)</a:t>
            </a:r>
            <a:r>
              <a:rPr lang="en-US" sz="1600" baseline="30000"/>
              <a:t>0.1414</a:t>
            </a:r>
            <a:endParaRPr lang="en-US" sz="1600"/>
          </a:p>
          <a:p>
            <a:pPr>
              <a:lnSpc>
                <a:spcPct val="100000"/>
              </a:lnSpc>
              <a:spcBef>
                <a:spcPts val="0"/>
              </a:spcBef>
              <a:spcAft>
                <a:spcPts val="600"/>
              </a:spcAft>
            </a:pPr>
            <a:r>
              <a:rPr lang="en-US" sz="1600"/>
              <a:t>Slope = -5.207e-7(</a:t>
            </a:r>
            <a:r>
              <a:rPr lang="en-US" sz="1600" err="1"/>
              <a:t>GDP_per_capita</a:t>
            </a:r>
            <a:r>
              <a:rPr lang="en-US" sz="1600"/>
              <a:t>)</a:t>
            </a:r>
          </a:p>
          <a:p>
            <a:pPr>
              <a:lnSpc>
                <a:spcPct val="100000"/>
              </a:lnSpc>
              <a:spcBef>
                <a:spcPts val="0"/>
              </a:spcBef>
              <a:spcAft>
                <a:spcPts val="600"/>
              </a:spcAft>
            </a:pPr>
            <a:r>
              <a:rPr lang="en-US" sz="1600"/>
              <a:t>Sex and age variables affect the intercept in the model</a:t>
            </a:r>
          </a:p>
          <a:p>
            <a:pPr marL="0" indent="0">
              <a:lnSpc>
                <a:spcPct val="100000"/>
              </a:lnSpc>
              <a:spcBef>
                <a:spcPts val="0"/>
              </a:spcBef>
              <a:spcAft>
                <a:spcPts val="600"/>
              </a:spcAft>
              <a:buNone/>
            </a:pPr>
            <a:endParaRPr lang="en-US" sz="1600"/>
          </a:p>
          <a:p>
            <a:pPr marL="0" indent="0">
              <a:lnSpc>
                <a:spcPct val="150000"/>
              </a:lnSpc>
              <a:spcBef>
                <a:spcPts val="0"/>
              </a:spcBef>
              <a:spcAft>
                <a:spcPts val="600"/>
              </a:spcAft>
              <a:buNone/>
            </a:pPr>
            <a:r>
              <a:rPr lang="en-US" sz="1600"/>
              <a:t>Trends:</a:t>
            </a:r>
          </a:p>
          <a:p>
            <a:pPr>
              <a:lnSpc>
                <a:spcPct val="100000"/>
              </a:lnSpc>
              <a:spcBef>
                <a:spcPts val="0"/>
              </a:spcBef>
              <a:spcAft>
                <a:spcPts val="600"/>
              </a:spcAft>
            </a:pPr>
            <a:r>
              <a:rPr lang="en-US" sz="1600"/>
              <a:t>Male suicide rates increase with age (not all differences are significant)</a:t>
            </a:r>
          </a:p>
          <a:p>
            <a:pPr>
              <a:lnSpc>
                <a:spcPct val="100000"/>
              </a:lnSpc>
              <a:spcBef>
                <a:spcPts val="0"/>
              </a:spcBef>
              <a:spcAft>
                <a:spcPts val="600"/>
              </a:spcAft>
            </a:pPr>
            <a:r>
              <a:rPr lang="en-US" sz="1600"/>
              <a:t>Female suicide rates peak in the 35-54 years age group</a:t>
            </a:r>
          </a:p>
          <a:p>
            <a:pPr>
              <a:lnSpc>
                <a:spcPct val="100000"/>
              </a:lnSpc>
              <a:spcBef>
                <a:spcPts val="0"/>
              </a:spcBef>
              <a:spcAft>
                <a:spcPts val="600"/>
              </a:spcAft>
            </a:pPr>
            <a:r>
              <a:rPr lang="en-US" sz="1600"/>
              <a:t>Males commit suicide at a higher rate than females</a:t>
            </a:r>
          </a:p>
        </p:txBody>
      </p:sp>
      <p:graphicFrame>
        <p:nvGraphicFramePr>
          <p:cNvPr id="18" name="Content Placeholder 6">
            <a:extLst>
              <a:ext uri="{FF2B5EF4-FFF2-40B4-BE49-F238E27FC236}">
                <a16:creationId xmlns:a16="http://schemas.microsoft.com/office/drawing/2014/main" id="{17340F1B-8AC9-6F49-B5C7-F405A3DFA0BE}"/>
              </a:ext>
            </a:extLst>
          </p:cNvPr>
          <p:cNvGraphicFramePr>
            <a:graphicFrameLocks/>
          </p:cNvGraphicFramePr>
          <p:nvPr>
            <p:extLst>
              <p:ext uri="{D42A27DB-BD31-4B8C-83A1-F6EECF244321}">
                <p14:modId xmlns:p14="http://schemas.microsoft.com/office/powerpoint/2010/main" val="400894111"/>
              </p:ext>
            </p:extLst>
          </p:nvPr>
        </p:nvGraphicFramePr>
        <p:xfrm>
          <a:off x="6096000" y="1479997"/>
          <a:ext cx="3840480" cy="4700140"/>
        </p:xfrm>
        <a:graphic>
          <a:graphicData uri="http://schemas.openxmlformats.org/drawingml/2006/table">
            <a:tbl>
              <a:tblPr firstRow="1" firstCol="1" bandRow="1">
                <a:tableStyleId>{284E427A-3D55-4303-BF80-6455036E1DE7}</a:tableStyleId>
              </a:tblPr>
              <a:tblGrid>
                <a:gridCol w="2011680">
                  <a:extLst>
                    <a:ext uri="{9D8B030D-6E8A-4147-A177-3AD203B41FA5}">
                      <a16:colId xmlns:a16="http://schemas.microsoft.com/office/drawing/2014/main" val="2687750797"/>
                    </a:ext>
                  </a:extLst>
                </a:gridCol>
                <a:gridCol w="1828800">
                  <a:extLst>
                    <a:ext uri="{9D8B030D-6E8A-4147-A177-3AD203B41FA5}">
                      <a16:colId xmlns:a16="http://schemas.microsoft.com/office/drawing/2014/main" val="2035256112"/>
                    </a:ext>
                  </a:extLst>
                </a:gridCol>
              </a:tblGrid>
              <a:tr h="394024">
                <a:tc>
                  <a:txBody>
                    <a:bodyPr/>
                    <a:lstStyle/>
                    <a:p>
                      <a:pPr marL="0" marR="0" algn="ctr" fontAlgn="t">
                        <a:spcBef>
                          <a:spcPts val="0"/>
                        </a:spcBef>
                        <a:spcAft>
                          <a:spcPts val="0"/>
                        </a:spcAft>
                      </a:pPr>
                      <a:r>
                        <a:rPr lang="en-US" sz="1400" b="0" u="none" strike="noStrike" cap="none" spc="0">
                          <a:solidFill>
                            <a:schemeClr val="bg1"/>
                          </a:solidFill>
                          <a:effectLst/>
                        </a:rPr>
                        <a:t>Group</a:t>
                      </a:r>
                      <a:endParaRPr lang="en-US" sz="1400" b="0" i="0" u="none" strike="noStrike" cap="none" spc="0">
                        <a:solidFill>
                          <a:schemeClr val="bg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400" b="0" u="none" strike="noStrike" cap="none" spc="0">
                          <a:solidFill>
                            <a:schemeClr val="bg1"/>
                          </a:solidFill>
                          <a:effectLst/>
                        </a:rPr>
                        <a:t>Intercept</a:t>
                      </a:r>
                      <a:endParaRPr lang="en-US" sz="1400" b="0" i="0" u="none" strike="noStrike" cap="none" spc="0">
                        <a:solidFill>
                          <a:schemeClr val="bg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3070403890"/>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Male, 5-14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1.0261</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2512271265"/>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Male, 15-24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1.5343</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1991577896"/>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Male, 25-34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1.5781</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106547338"/>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Male, 35-54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1.5916</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911817748"/>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Male, 55-74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1.6021</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2844993397"/>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Male, 75+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1.7218</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2690496268"/>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Female, 5-14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0.8987</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1537191305"/>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Female, 15-24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1.2254</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4139760063"/>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Female, 25-34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1.2855</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134846929"/>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Female, 35-54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1.3517</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2604179511"/>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Female, 55-74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1.3120</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877791824"/>
                  </a:ext>
                </a:extLst>
              </a:tr>
              <a:tr h="358843">
                <a:tc>
                  <a:txBody>
                    <a:bodyPr/>
                    <a:lstStyle/>
                    <a:p>
                      <a:pPr marL="0" marR="0" algn="ctr" fontAlgn="t">
                        <a:spcBef>
                          <a:spcPts val="0"/>
                        </a:spcBef>
                        <a:spcAft>
                          <a:spcPts val="0"/>
                        </a:spcAft>
                      </a:pPr>
                      <a:r>
                        <a:rPr lang="en-US" sz="1200" b="1" u="none" strike="noStrike" cap="none" spc="0">
                          <a:solidFill>
                            <a:schemeClr val="tx1"/>
                          </a:solidFill>
                          <a:effectLst/>
                        </a:rPr>
                        <a:t>Female, 75+ years</a:t>
                      </a:r>
                      <a:endParaRPr lang="en-US" sz="1200" b="1" i="0" u="none" strike="noStrike" cap="none" spc="0">
                        <a:solidFill>
                          <a:schemeClr val="tx1"/>
                        </a:solidFill>
                        <a:effectLst/>
                        <a:latin typeface="Arial" panose="020B0604020202020204" pitchFamily="34" charset="0"/>
                      </a:endParaRPr>
                    </a:p>
                  </a:txBody>
                  <a:tcPr marL="88672" marR="88672" marT="105542" marB="0" anchor="ctr"/>
                </a:tc>
                <a:tc>
                  <a:txBody>
                    <a:bodyPr/>
                    <a:lstStyle/>
                    <a:p>
                      <a:pPr marL="0" marR="0" algn="ctr" fontAlgn="t">
                        <a:spcBef>
                          <a:spcPts val="0"/>
                        </a:spcBef>
                        <a:spcAft>
                          <a:spcPts val="0"/>
                        </a:spcAft>
                      </a:pPr>
                      <a:r>
                        <a:rPr lang="en-US" sz="1200" b="0" u="none" strike="noStrike" cap="none" spc="0">
                          <a:solidFill>
                            <a:schemeClr val="tx1"/>
                          </a:solidFill>
                          <a:effectLst/>
                        </a:rPr>
                        <a:t>1.2643</a:t>
                      </a:r>
                      <a:endParaRPr lang="en-US" sz="1200" b="0" i="0" u="none" strike="noStrike" cap="none" spc="0">
                        <a:solidFill>
                          <a:schemeClr val="tx1"/>
                        </a:solidFill>
                        <a:effectLst/>
                        <a:latin typeface="Arial" panose="020B0604020202020204" pitchFamily="34" charset="0"/>
                      </a:endParaRPr>
                    </a:p>
                  </a:txBody>
                  <a:tcPr marL="88672" marR="88672" marT="105542" marB="0" anchor="ctr"/>
                </a:tc>
                <a:extLst>
                  <a:ext uri="{0D108BD9-81ED-4DB2-BD59-A6C34878D82A}">
                    <a16:rowId xmlns:a16="http://schemas.microsoft.com/office/drawing/2014/main" val="345933086"/>
                  </a:ext>
                </a:extLst>
              </a:tr>
            </a:tbl>
          </a:graphicData>
        </a:graphic>
      </p:graphicFrame>
      <p:pic>
        <p:nvPicPr>
          <p:cNvPr id="3" name="Audio 2">
            <a:hlinkClick r:id="" action="ppaction://media"/>
            <a:extLst>
              <a:ext uri="{FF2B5EF4-FFF2-40B4-BE49-F238E27FC236}">
                <a16:creationId xmlns:a16="http://schemas.microsoft.com/office/drawing/2014/main" id="{5BB9F6FE-8F25-A740-AE05-963ADE2AC20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9234038"/>
      </p:ext>
    </p:extLst>
  </p:cSld>
  <p:clrMapOvr>
    <a:masterClrMapping/>
  </p:clrMapOvr>
  <mc:AlternateContent xmlns:mc="http://schemas.openxmlformats.org/markup-compatibility/2006" xmlns:p14="http://schemas.microsoft.com/office/powerpoint/2010/main">
    <mc:Choice Requires="p14">
      <p:transition spd="slow" p14:dur="2000" advTm="61078"/>
    </mc:Choice>
    <mc:Fallback xmlns="">
      <p:transition spd="slow" advTm="61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532F-982A-4E10-913E-E6DBBB511EDE}"/>
              </a:ext>
            </a:extLst>
          </p:cNvPr>
          <p:cNvSpPr>
            <a:spLocks noGrp="1"/>
          </p:cNvSpPr>
          <p:nvPr>
            <p:ph type="title"/>
          </p:nvPr>
        </p:nvSpPr>
        <p:spPr>
          <a:xfrm>
            <a:off x="362359" y="226031"/>
            <a:ext cx="4226601" cy="1431880"/>
          </a:xfrm>
        </p:spPr>
        <p:txBody>
          <a:bodyPr anchor="ctr">
            <a:normAutofit/>
          </a:bodyPr>
          <a:lstStyle/>
          <a:p>
            <a:r>
              <a:rPr lang="en-US"/>
              <a:t>Discussion</a:t>
            </a:r>
          </a:p>
        </p:txBody>
      </p:sp>
      <p:sp>
        <p:nvSpPr>
          <p:cNvPr id="3" name="Content Placeholder 2">
            <a:extLst>
              <a:ext uri="{FF2B5EF4-FFF2-40B4-BE49-F238E27FC236}">
                <a16:creationId xmlns:a16="http://schemas.microsoft.com/office/drawing/2014/main" id="{24383D1A-D63B-4931-AB70-C174D8CA540F}"/>
              </a:ext>
            </a:extLst>
          </p:cNvPr>
          <p:cNvSpPr>
            <a:spLocks noGrp="1"/>
          </p:cNvSpPr>
          <p:nvPr>
            <p:ph idx="1"/>
          </p:nvPr>
        </p:nvSpPr>
        <p:spPr>
          <a:xfrm>
            <a:off x="169302" y="3667234"/>
            <a:ext cx="3947931" cy="3098691"/>
          </a:xfrm>
        </p:spPr>
        <p:txBody>
          <a:bodyPr anchor="ctr">
            <a:normAutofit/>
          </a:bodyPr>
          <a:lstStyle/>
          <a:p>
            <a:pPr marL="0" indent="0">
              <a:buNone/>
            </a:pPr>
            <a:r>
              <a:rPr lang="en-US" sz="2000" b="1"/>
              <a:t>Predictions</a:t>
            </a:r>
            <a:r>
              <a:rPr lang="en-US" b="1"/>
              <a:t>:</a:t>
            </a:r>
          </a:p>
          <a:p>
            <a:pPr marL="342900" indent="-342900">
              <a:buFont typeface="+mj-lt"/>
              <a:buAutoNum type="arabicPeriod"/>
            </a:pPr>
            <a:r>
              <a:rPr lang="en-US" sz="1800"/>
              <a:t>Males will have higher suicide rates than women.</a:t>
            </a:r>
          </a:p>
          <a:p>
            <a:pPr marL="342900" indent="-342900">
              <a:buFont typeface="+mj-lt"/>
              <a:buAutoNum type="arabicPeriod"/>
            </a:pPr>
            <a:r>
              <a:rPr lang="en-US" sz="1800"/>
              <a:t>Elderly adults will not have higher suicide rates than younger adults.</a:t>
            </a:r>
          </a:p>
        </p:txBody>
      </p:sp>
      <p:sp>
        <p:nvSpPr>
          <p:cNvPr id="4" name="Slide Number Placeholder 3">
            <a:extLst>
              <a:ext uri="{FF2B5EF4-FFF2-40B4-BE49-F238E27FC236}">
                <a16:creationId xmlns:a16="http://schemas.microsoft.com/office/drawing/2014/main" id="{00673AEE-978B-764C-B7EA-EC84B07D8F03}"/>
              </a:ext>
            </a:extLst>
          </p:cNvPr>
          <p:cNvSpPr>
            <a:spLocks noGrp="1"/>
          </p:cNvSpPr>
          <p:nvPr>
            <p:ph type="sldNum" sz="quarter" idx="12"/>
          </p:nvPr>
        </p:nvSpPr>
        <p:spPr/>
        <p:txBody>
          <a:bodyPr>
            <a:normAutofit lnSpcReduction="10000"/>
          </a:bodyPr>
          <a:lstStyle/>
          <a:p>
            <a:fld id="{4FAB73BC-B049-4115-A692-8D63A059BFB8}" type="slidenum">
              <a:rPr lang="en-US" smtClean="0"/>
              <a:t>13</a:t>
            </a:fld>
            <a:endParaRPr lang="en-US"/>
          </a:p>
        </p:txBody>
      </p:sp>
      <p:sp>
        <p:nvSpPr>
          <p:cNvPr id="6" name="TextBox 5">
            <a:extLst>
              <a:ext uri="{FF2B5EF4-FFF2-40B4-BE49-F238E27FC236}">
                <a16:creationId xmlns:a16="http://schemas.microsoft.com/office/drawing/2014/main" id="{5CDDBAE6-7C85-41F0-85B2-56B39E697156}"/>
              </a:ext>
            </a:extLst>
          </p:cNvPr>
          <p:cNvSpPr txBox="1"/>
          <p:nvPr/>
        </p:nvSpPr>
        <p:spPr>
          <a:xfrm>
            <a:off x="5971769" y="4169504"/>
            <a:ext cx="5445303" cy="2195473"/>
          </a:xfrm>
          <a:prstGeom prst="rect">
            <a:avLst/>
          </a:prstGeom>
          <a:noFill/>
        </p:spPr>
        <p:txBody>
          <a:bodyPr wrap="square" rtlCol="0">
            <a:spAutoFit/>
          </a:bodyPr>
          <a:lstStyle/>
          <a:p>
            <a:pPr>
              <a:spcBef>
                <a:spcPts val="1400"/>
              </a:spcBef>
              <a:spcAft>
                <a:spcPts val="200"/>
              </a:spcAft>
            </a:pPr>
            <a:r>
              <a:rPr lang="en-US" sz="2000" b="1"/>
              <a:t>Results:</a:t>
            </a:r>
          </a:p>
          <a:p>
            <a:pPr>
              <a:spcBef>
                <a:spcPts val="1400"/>
              </a:spcBef>
              <a:spcAft>
                <a:spcPts val="200"/>
              </a:spcAft>
            </a:pPr>
            <a:r>
              <a:rPr lang="en-US"/>
              <a:t>Correct; males have higher suicide rates than women.</a:t>
            </a:r>
          </a:p>
          <a:p>
            <a:pPr>
              <a:spcBef>
                <a:spcPts val="1400"/>
              </a:spcBef>
              <a:spcAft>
                <a:spcPts val="200"/>
              </a:spcAft>
            </a:pPr>
            <a:r>
              <a:rPr lang="en-US"/>
              <a:t>Suicide rates peak for women at age group 35-54 years, but increase with age for men, with men being 75+ years having the highest rates.</a:t>
            </a:r>
          </a:p>
        </p:txBody>
      </p:sp>
      <p:cxnSp>
        <p:nvCxnSpPr>
          <p:cNvPr id="8" name="Straight Arrow Connector 7">
            <a:extLst>
              <a:ext uri="{FF2B5EF4-FFF2-40B4-BE49-F238E27FC236}">
                <a16:creationId xmlns:a16="http://schemas.microsoft.com/office/drawing/2014/main" id="{D3561E38-9CAF-4312-9457-C052098D10FB}"/>
              </a:ext>
            </a:extLst>
          </p:cNvPr>
          <p:cNvCxnSpPr>
            <a:cxnSpLocks/>
          </p:cNvCxnSpPr>
          <p:nvPr/>
        </p:nvCxnSpPr>
        <p:spPr>
          <a:xfrm flipV="1">
            <a:off x="4061298" y="4949061"/>
            <a:ext cx="1342818" cy="811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6A7AECAE-CF00-4499-9063-C3C377B7E95D}"/>
              </a:ext>
            </a:extLst>
          </p:cNvPr>
          <p:cNvCxnSpPr>
            <a:cxnSpLocks/>
          </p:cNvCxnSpPr>
          <p:nvPr/>
        </p:nvCxnSpPr>
        <p:spPr>
          <a:xfrm flipV="1">
            <a:off x="3472483" y="5703788"/>
            <a:ext cx="1787886" cy="856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4" name="Graphic 13" descr="Checkbox Checked">
            <a:extLst>
              <a:ext uri="{FF2B5EF4-FFF2-40B4-BE49-F238E27FC236}">
                <a16:creationId xmlns:a16="http://schemas.microsoft.com/office/drawing/2014/main" id="{3634742E-3EDE-4A8A-9875-355BE5C6E2ED}"/>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82244" y="4653485"/>
            <a:ext cx="613756" cy="613756"/>
          </a:xfrm>
          <a:prstGeom prst="rect">
            <a:avLst/>
          </a:prstGeom>
        </p:spPr>
      </p:pic>
      <p:pic>
        <p:nvPicPr>
          <p:cNvPr id="17" name="Graphic 16" descr="Checkbox Checked">
            <a:extLst>
              <a:ext uri="{FF2B5EF4-FFF2-40B4-BE49-F238E27FC236}">
                <a16:creationId xmlns:a16="http://schemas.microsoft.com/office/drawing/2014/main" id="{3E31CFBD-68D3-49B0-A776-139E295E1A3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82244" y="5267241"/>
            <a:ext cx="613756" cy="613756"/>
          </a:xfrm>
          <a:prstGeom prst="rect">
            <a:avLst/>
          </a:prstGeom>
        </p:spPr>
      </p:pic>
      <p:pic>
        <p:nvPicPr>
          <p:cNvPr id="19" name="Graphic 18" descr="Checkbox Crossed">
            <a:extLst>
              <a:ext uri="{FF2B5EF4-FFF2-40B4-BE49-F238E27FC236}">
                <a16:creationId xmlns:a16="http://schemas.microsoft.com/office/drawing/2014/main" id="{C491E47E-ACDB-4278-A8A9-B45A13F01A16}"/>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482244" y="5736874"/>
            <a:ext cx="613756" cy="613756"/>
          </a:xfrm>
          <a:prstGeom prst="rect">
            <a:avLst/>
          </a:prstGeom>
        </p:spPr>
      </p:pic>
      <p:pic>
        <p:nvPicPr>
          <p:cNvPr id="7" name="Content Placeholder 8" descr="Graphical user interface, chart&#10;&#10;Description automatically generated">
            <a:extLst>
              <a:ext uri="{FF2B5EF4-FFF2-40B4-BE49-F238E27FC236}">
                <a16:creationId xmlns:a16="http://schemas.microsoft.com/office/drawing/2014/main" id="{300D7449-E292-481C-AA0A-315702BC8B6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bwMode="auto">
          <a:xfrm>
            <a:off x="3924175" y="305836"/>
            <a:ext cx="7024481" cy="3512239"/>
          </a:xfrm>
          <a:prstGeom prst="rect">
            <a:avLst/>
          </a:prstGeom>
          <a:noFill/>
          <a:extLst>
            <a:ext uri="{909E8E84-426E-40DD-AFC4-6F175D3DCCD1}">
              <a14:hiddenFill xmlns:a14="http://schemas.microsoft.com/office/drawing/2010/main">
                <a:solidFill>
                  <a:srgbClr val="FFFFFF"/>
                </a:solidFill>
              </a14:hiddenFill>
            </a:ext>
          </a:extLst>
        </p:spPr>
      </p:pic>
      <p:pic>
        <p:nvPicPr>
          <p:cNvPr id="10" name="Audio 9">
            <a:hlinkClick r:id="" action="ppaction://media"/>
            <a:extLst>
              <a:ext uri="{FF2B5EF4-FFF2-40B4-BE49-F238E27FC236}">
                <a16:creationId xmlns:a16="http://schemas.microsoft.com/office/drawing/2014/main" id="{A8E8670A-4216-4625-96EB-94FB4430DA8A}"/>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597616279"/>
      </p:ext>
    </p:extLst>
  </p:cSld>
  <p:clrMapOvr>
    <a:masterClrMapping/>
  </p:clrMapOvr>
  <mc:AlternateContent xmlns:mc="http://schemas.openxmlformats.org/markup-compatibility/2006" xmlns:p14="http://schemas.microsoft.com/office/powerpoint/2010/main">
    <mc:Choice Requires="p14">
      <p:transition spd="slow" p14:dur="2000" advTm="63106"/>
    </mc:Choice>
    <mc:Fallback xmlns="">
      <p:transition spd="slow" advTm="63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D532F-982A-4E10-913E-E6DBBB511EDE}"/>
              </a:ext>
            </a:extLst>
          </p:cNvPr>
          <p:cNvSpPr>
            <a:spLocks noGrp="1"/>
          </p:cNvSpPr>
          <p:nvPr>
            <p:ph type="title"/>
          </p:nvPr>
        </p:nvSpPr>
        <p:spPr>
          <a:xfrm>
            <a:off x="362359" y="226031"/>
            <a:ext cx="4226601" cy="1431880"/>
          </a:xfrm>
        </p:spPr>
        <p:txBody>
          <a:bodyPr anchor="ctr">
            <a:normAutofit/>
          </a:bodyPr>
          <a:lstStyle/>
          <a:p>
            <a:r>
              <a:rPr lang="en-US"/>
              <a:t>Conclusion</a:t>
            </a:r>
          </a:p>
        </p:txBody>
      </p:sp>
      <p:sp>
        <p:nvSpPr>
          <p:cNvPr id="4" name="Slide Number Placeholder 3">
            <a:extLst>
              <a:ext uri="{FF2B5EF4-FFF2-40B4-BE49-F238E27FC236}">
                <a16:creationId xmlns:a16="http://schemas.microsoft.com/office/drawing/2014/main" id="{00673AEE-978B-764C-B7EA-EC84B07D8F03}"/>
              </a:ext>
            </a:extLst>
          </p:cNvPr>
          <p:cNvSpPr>
            <a:spLocks noGrp="1"/>
          </p:cNvSpPr>
          <p:nvPr>
            <p:ph type="sldNum" sz="quarter" idx="12"/>
          </p:nvPr>
        </p:nvSpPr>
        <p:spPr/>
        <p:txBody>
          <a:bodyPr>
            <a:normAutofit lnSpcReduction="10000"/>
          </a:bodyPr>
          <a:lstStyle/>
          <a:p>
            <a:fld id="{4FAB73BC-B049-4115-A692-8D63A059BFB8}" type="slidenum">
              <a:rPr lang="en-US" smtClean="0"/>
              <a:t>14</a:t>
            </a:fld>
            <a:endParaRPr lang="en-US"/>
          </a:p>
        </p:txBody>
      </p:sp>
      <p:sp>
        <p:nvSpPr>
          <p:cNvPr id="5" name="TextBox 4">
            <a:extLst>
              <a:ext uri="{FF2B5EF4-FFF2-40B4-BE49-F238E27FC236}">
                <a16:creationId xmlns:a16="http://schemas.microsoft.com/office/drawing/2014/main" id="{ACB7C082-D692-425A-8495-912E1E31930F}"/>
              </a:ext>
            </a:extLst>
          </p:cNvPr>
          <p:cNvSpPr txBox="1"/>
          <p:nvPr/>
        </p:nvSpPr>
        <p:spPr>
          <a:xfrm>
            <a:off x="775173" y="2254142"/>
            <a:ext cx="5022876" cy="1938992"/>
          </a:xfrm>
          <a:prstGeom prst="rect">
            <a:avLst/>
          </a:prstGeom>
          <a:noFill/>
        </p:spPr>
        <p:txBody>
          <a:bodyPr wrap="square" rtlCol="0">
            <a:spAutoFit/>
          </a:bodyPr>
          <a:lstStyle/>
          <a:p>
            <a:pPr marL="285750" indent="-285750">
              <a:buFont typeface="Arial" panose="020B0604020202020204" pitchFamily="34" charset="0"/>
              <a:buChar char="•"/>
            </a:pPr>
            <a:r>
              <a:rPr lang="en-US" sz="2400"/>
              <a:t>Very strong model (R</a:t>
            </a:r>
            <a:r>
              <a:rPr lang="en-US" sz="2400" baseline="30000"/>
              <a:t>2</a:t>
            </a:r>
            <a:r>
              <a:rPr lang="en-US" sz="2400"/>
              <a:t> &gt; 98%)</a:t>
            </a:r>
          </a:p>
          <a:p>
            <a:pPr marL="285750" indent="-285750">
              <a:buFont typeface="Arial" panose="020B0604020202020204" pitchFamily="34" charset="0"/>
              <a:buChar char="•"/>
            </a:pPr>
            <a:r>
              <a:rPr lang="en-US" sz="2400"/>
              <a:t>Significant regressors: </a:t>
            </a:r>
          </a:p>
          <a:p>
            <a:pPr marL="742950" lvl="1" indent="-285750">
              <a:buFont typeface="Arial" panose="020B0604020202020204" pitchFamily="34" charset="0"/>
              <a:buChar char="•"/>
            </a:pPr>
            <a:r>
              <a:rPr lang="en-US" sz="2400"/>
              <a:t>Sex</a:t>
            </a:r>
          </a:p>
          <a:p>
            <a:pPr marL="742950" lvl="1" indent="-285750">
              <a:buFont typeface="Arial" panose="020B0604020202020204" pitchFamily="34" charset="0"/>
              <a:buChar char="•"/>
            </a:pPr>
            <a:r>
              <a:rPr lang="en-US" sz="2400"/>
              <a:t>Age</a:t>
            </a:r>
          </a:p>
          <a:p>
            <a:pPr marL="742950" lvl="1" indent="-285750">
              <a:buFont typeface="Arial" panose="020B0604020202020204" pitchFamily="34" charset="0"/>
              <a:buChar char="•"/>
            </a:pPr>
            <a:r>
              <a:rPr lang="en-US" sz="2400"/>
              <a:t>GDP per capita</a:t>
            </a:r>
          </a:p>
        </p:txBody>
      </p:sp>
      <p:sp>
        <p:nvSpPr>
          <p:cNvPr id="12" name="TextBox 11">
            <a:extLst>
              <a:ext uri="{FF2B5EF4-FFF2-40B4-BE49-F238E27FC236}">
                <a16:creationId xmlns:a16="http://schemas.microsoft.com/office/drawing/2014/main" id="{2743C940-3720-43C8-B5E6-5AFB154CB832}"/>
              </a:ext>
            </a:extLst>
          </p:cNvPr>
          <p:cNvSpPr txBox="1"/>
          <p:nvPr/>
        </p:nvSpPr>
        <p:spPr>
          <a:xfrm>
            <a:off x="6563504" y="2254142"/>
            <a:ext cx="4378474" cy="1569660"/>
          </a:xfrm>
          <a:prstGeom prst="rect">
            <a:avLst/>
          </a:prstGeom>
          <a:noFill/>
        </p:spPr>
        <p:txBody>
          <a:bodyPr wrap="square" rtlCol="0">
            <a:spAutoFit/>
          </a:bodyPr>
          <a:lstStyle/>
          <a:p>
            <a:pPr marL="285750" indent="-285750">
              <a:buFont typeface="Arial" panose="020B0604020202020204" pitchFamily="34" charset="0"/>
              <a:buChar char="•"/>
            </a:pPr>
            <a:r>
              <a:rPr lang="en-US" sz="2400"/>
              <a:t>Based on these results, we can better target suicide preventive measures</a:t>
            </a:r>
          </a:p>
          <a:p>
            <a:pPr marL="742950" lvl="1" indent="-285750">
              <a:buFont typeface="Arial" panose="020B0604020202020204" pitchFamily="34" charset="0"/>
              <a:buChar char="•"/>
            </a:pPr>
            <a:r>
              <a:rPr lang="en-US" sz="2400"/>
              <a:t>75+ years men</a:t>
            </a:r>
          </a:p>
        </p:txBody>
      </p:sp>
      <p:pic>
        <p:nvPicPr>
          <p:cNvPr id="13" name="Audio 12">
            <a:hlinkClick r:id="" action="ppaction://media"/>
            <a:extLst>
              <a:ext uri="{FF2B5EF4-FFF2-40B4-BE49-F238E27FC236}">
                <a16:creationId xmlns:a16="http://schemas.microsoft.com/office/drawing/2014/main" id="{864E8236-00B1-4976-8E96-5347CE04E2C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60748720"/>
      </p:ext>
    </p:extLst>
  </p:cSld>
  <p:clrMapOvr>
    <a:masterClrMapping/>
  </p:clrMapOvr>
  <mc:AlternateContent xmlns:mc="http://schemas.openxmlformats.org/markup-compatibility/2006" xmlns:p14="http://schemas.microsoft.com/office/powerpoint/2010/main">
    <mc:Choice Requires="p14">
      <p:transition spd="slow" p14:dur="2000" advTm="45974"/>
    </mc:Choice>
    <mc:Fallback xmlns="">
      <p:transition spd="slow" advTm="45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A8201F-D9AD-4742-85B6-29057466D36E}"/>
              </a:ext>
            </a:extLst>
          </p:cNvPr>
          <p:cNvSpPr>
            <a:spLocks noGrp="1"/>
          </p:cNvSpPr>
          <p:nvPr>
            <p:ph type="title"/>
          </p:nvPr>
        </p:nvSpPr>
        <p:spPr/>
        <p:txBody>
          <a:bodyPr/>
          <a:lstStyle/>
          <a:p>
            <a:r>
              <a:rPr lang="en-US"/>
              <a:t>Thank you!</a:t>
            </a:r>
          </a:p>
        </p:txBody>
      </p:sp>
      <p:sp>
        <p:nvSpPr>
          <p:cNvPr id="3" name="Content Placeholder 2">
            <a:extLst>
              <a:ext uri="{FF2B5EF4-FFF2-40B4-BE49-F238E27FC236}">
                <a16:creationId xmlns:a16="http://schemas.microsoft.com/office/drawing/2014/main" id="{638966F9-1AF7-DD4B-A34E-F30AB37B56A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59C321E0-65B8-B541-9C62-9CA37EE1F915}"/>
              </a:ext>
            </a:extLst>
          </p:cNvPr>
          <p:cNvSpPr>
            <a:spLocks noGrp="1"/>
          </p:cNvSpPr>
          <p:nvPr>
            <p:ph type="sldNum" sz="quarter" idx="12"/>
          </p:nvPr>
        </p:nvSpPr>
        <p:spPr/>
        <p:txBody>
          <a:bodyPr>
            <a:normAutofit lnSpcReduction="10000"/>
          </a:bodyPr>
          <a:lstStyle/>
          <a:p>
            <a:fld id="{4FAB73BC-B049-4115-A692-8D63A059BFB8}" type="slidenum">
              <a:rPr lang="en-US" smtClean="0"/>
              <a:t>15</a:t>
            </a:fld>
            <a:endParaRPr lang="en-US"/>
          </a:p>
        </p:txBody>
      </p:sp>
    </p:spTree>
    <p:extLst>
      <p:ext uri="{BB962C8B-B14F-4D97-AF65-F5344CB8AC3E}">
        <p14:creationId xmlns:p14="http://schemas.microsoft.com/office/powerpoint/2010/main" val="2705930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B6B6-FA04-4C93-A5D3-1E7C8A7F8656}"/>
              </a:ext>
            </a:extLst>
          </p:cNvPr>
          <p:cNvSpPr>
            <a:spLocks noGrp="1"/>
          </p:cNvSpPr>
          <p:nvPr>
            <p:ph type="title"/>
          </p:nvPr>
        </p:nvSpPr>
        <p:spPr>
          <a:xfrm>
            <a:off x="345276" y="127057"/>
            <a:ext cx="4419074" cy="1481493"/>
          </a:xfrm>
        </p:spPr>
        <p:txBody>
          <a:bodyPr anchor="ctr">
            <a:normAutofit/>
          </a:bodyPr>
          <a:lstStyle/>
          <a:p>
            <a:r>
              <a:rPr lang="en-US" b="1"/>
              <a:t>Introduction</a:t>
            </a:r>
          </a:p>
        </p:txBody>
      </p:sp>
      <p:sp>
        <p:nvSpPr>
          <p:cNvPr id="4" name="Slide Number Placeholder 3">
            <a:extLst>
              <a:ext uri="{FF2B5EF4-FFF2-40B4-BE49-F238E27FC236}">
                <a16:creationId xmlns:a16="http://schemas.microsoft.com/office/drawing/2014/main" id="{BC500261-E35A-0147-A5DE-1E1855A82593}"/>
              </a:ext>
            </a:extLst>
          </p:cNvPr>
          <p:cNvSpPr>
            <a:spLocks noGrp="1"/>
          </p:cNvSpPr>
          <p:nvPr>
            <p:ph type="sldNum" sz="quarter" idx="12"/>
          </p:nvPr>
        </p:nvSpPr>
        <p:spPr/>
        <p:txBody>
          <a:bodyPr>
            <a:normAutofit lnSpcReduction="10000"/>
          </a:bodyPr>
          <a:lstStyle/>
          <a:p>
            <a:fld id="{4FAB73BC-B049-4115-A692-8D63A059BFB8}" type="slidenum">
              <a:rPr lang="en-US" smtClean="0"/>
              <a:t>2</a:t>
            </a:fld>
            <a:endParaRPr lang="en-US"/>
          </a:p>
        </p:txBody>
      </p:sp>
      <p:sp>
        <p:nvSpPr>
          <p:cNvPr id="9" name="TextBox 8">
            <a:extLst>
              <a:ext uri="{FF2B5EF4-FFF2-40B4-BE49-F238E27FC236}">
                <a16:creationId xmlns:a16="http://schemas.microsoft.com/office/drawing/2014/main" id="{7AE03C5C-2503-4193-B2C4-243B07FC1B20}"/>
              </a:ext>
            </a:extLst>
          </p:cNvPr>
          <p:cNvSpPr txBox="1"/>
          <p:nvPr/>
        </p:nvSpPr>
        <p:spPr>
          <a:xfrm>
            <a:off x="1435444" y="3016040"/>
            <a:ext cx="1727243" cy="769441"/>
          </a:xfrm>
          <a:prstGeom prst="rect">
            <a:avLst/>
          </a:prstGeom>
          <a:noFill/>
          <a:ln>
            <a:noFill/>
          </a:ln>
        </p:spPr>
        <p:txBody>
          <a:bodyPr wrap="square" rtlCol="0">
            <a:spAutoFit/>
          </a:bodyPr>
          <a:lstStyle/>
          <a:p>
            <a:r>
              <a:rPr lang="en-US" sz="2400" b="1"/>
              <a:t>Goal</a:t>
            </a:r>
            <a:r>
              <a:rPr lang="en-US" sz="2000"/>
              <a:t> </a:t>
            </a:r>
          </a:p>
          <a:p>
            <a:endParaRPr lang="en-US" sz="2000"/>
          </a:p>
        </p:txBody>
      </p:sp>
      <p:sp>
        <p:nvSpPr>
          <p:cNvPr id="13" name="Content Placeholder 2">
            <a:extLst>
              <a:ext uri="{FF2B5EF4-FFF2-40B4-BE49-F238E27FC236}">
                <a16:creationId xmlns:a16="http://schemas.microsoft.com/office/drawing/2014/main" id="{978ADDC6-A8BD-48EA-A440-BD0A51970BED}"/>
              </a:ext>
            </a:extLst>
          </p:cNvPr>
          <p:cNvSpPr>
            <a:spLocks noGrp="1"/>
          </p:cNvSpPr>
          <p:nvPr>
            <p:ph idx="1"/>
          </p:nvPr>
        </p:nvSpPr>
        <p:spPr>
          <a:xfrm>
            <a:off x="5455578" y="4140485"/>
            <a:ext cx="3947931" cy="2625440"/>
          </a:xfrm>
        </p:spPr>
        <p:txBody>
          <a:bodyPr anchor="ctr">
            <a:normAutofit/>
          </a:bodyPr>
          <a:lstStyle/>
          <a:p>
            <a:pPr marL="342900" indent="-342900">
              <a:buFont typeface="+mj-lt"/>
              <a:buAutoNum type="arabicPeriod"/>
            </a:pPr>
            <a:r>
              <a:rPr lang="en-US" sz="2000"/>
              <a:t>Males will have higher suicide rates than women.</a:t>
            </a:r>
          </a:p>
          <a:p>
            <a:pPr marL="342900" indent="-342900">
              <a:buFont typeface="+mj-lt"/>
              <a:buAutoNum type="arabicPeriod"/>
            </a:pPr>
            <a:r>
              <a:rPr lang="en-US" sz="2000"/>
              <a:t>Elderly adults will not have higher suicide rates than younger adults.</a:t>
            </a:r>
          </a:p>
        </p:txBody>
      </p:sp>
      <p:sp>
        <p:nvSpPr>
          <p:cNvPr id="16" name="Arrow: Notched Right 15">
            <a:extLst>
              <a:ext uri="{FF2B5EF4-FFF2-40B4-BE49-F238E27FC236}">
                <a16:creationId xmlns:a16="http://schemas.microsoft.com/office/drawing/2014/main" id="{BC0E03B5-DCD6-455C-8F14-112717D7CEB7}"/>
              </a:ext>
            </a:extLst>
          </p:cNvPr>
          <p:cNvSpPr/>
          <p:nvPr/>
        </p:nvSpPr>
        <p:spPr>
          <a:xfrm>
            <a:off x="2610753" y="3016040"/>
            <a:ext cx="1325367" cy="42124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99F57B7E-A4D9-46EE-ADF2-DC6E1F63E8E9}"/>
              </a:ext>
            </a:extLst>
          </p:cNvPr>
          <p:cNvSpPr txBox="1"/>
          <p:nvPr/>
        </p:nvSpPr>
        <p:spPr>
          <a:xfrm>
            <a:off x="4247807" y="2911878"/>
            <a:ext cx="6990409" cy="707886"/>
          </a:xfrm>
          <a:prstGeom prst="rect">
            <a:avLst/>
          </a:prstGeom>
          <a:noFill/>
        </p:spPr>
        <p:txBody>
          <a:bodyPr wrap="square" rtlCol="0">
            <a:spAutoFit/>
          </a:bodyPr>
          <a:lstStyle/>
          <a:p>
            <a:r>
              <a:rPr lang="en-US" sz="2000"/>
              <a:t>Aid suicide preventive measures by identifying the factors most significant in predicting suicides.</a:t>
            </a:r>
          </a:p>
        </p:txBody>
      </p:sp>
      <p:sp>
        <p:nvSpPr>
          <p:cNvPr id="18" name="TextBox 17">
            <a:extLst>
              <a:ext uri="{FF2B5EF4-FFF2-40B4-BE49-F238E27FC236}">
                <a16:creationId xmlns:a16="http://schemas.microsoft.com/office/drawing/2014/main" id="{5CD51E99-61DA-449D-A568-37D409E940D6}"/>
              </a:ext>
            </a:extLst>
          </p:cNvPr>
          <p:cNvSpPr txBox="1"/>
          <p:nvPr/>
        </p:nvSpPr>
        <p:spPr>
          <a:xfrm>
            <a:off x="1398970" y="4992639"/>
            <a:ext cx="2311685" cy="738664"/>
          </a:xfrm>
          <a:prstGeom prst="rect">
            <a:avLst/>
          </a:prstGeom>
          <a:noFill/>
        </p:spPr>
        <p:txBody>
          <a:bodyPr wrap="square" rtlCol="0">
            <a:spAutoFit/>
          </a:bodyPr>
          <a:lstStyle/>
          <a:p>
            <a:r>
              <a:rPr lang="en-US" sz="2400" b="1"/>
              <a:t>Predictions</a:t>
            </a:r>
          </a:p>
          <a:p>
            <a:endParaRPr lang="en-US"/>
          </a:p>
        </p:txBody>
      </p:sp>
      <p:sp>
        <p:nvSpPr>
          <p:cNvPr id="20" name="Arrow: Notched Right 19">
            <a:extLst>
              <a:ext uri="{FF2B5EF4-FFF2-40B4-BE49-F238E27FC236}">
                <a16:creationId xmlns:a16="http://schemas.microsoft.com/office/drawing/2014/main" id="{6FC4517A-56DE-4F82-8203-D5EC58BDFA45}"/>
              </a:ext>
            </a:extLst>
          </p:cNvPr>
          <p:cNvSpPr/>
          <p:nvPr/>
        </p:nvSpPr>
        <p:spPr>
          <a:xfrm>
            <a:off x="3720250" y="5031965"/>
            <a:ext cx="1325367" cy="42124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6B1FE2CA-D0EA-45F3-B181-39153D0D2F2C}"/>
              </a:ext>
            </a:extLst>
          </p:cNvPr>
          <p:cNvSpPr txBox="1"/>
          <p:nvPr/>
        </p:nvSpPr>
        <p:spPr>
          <a:xfrm>
            <a:off x="827570" y="1711051"/>
            <a:ext cx="1727243" cy="769441"/>
          </a:xfrm>
          <a:prstGeom prst="rect">
            <a:avLst/>
          </a:prstGeom>
          <a:noFill/>
          <a:ln>
            <a:noFill/>
          </a:ln>
        </p:spPr>
        <p:txBody>
          <a:bodyPr wrap="square" rtlCol="0">
            <a:spAutoFit/>
          </a:bodyPr>
          <a:lstStyle/>
          <a:p>
            <a:r>
              <a:rPr lang="en-US" sz="2400" b="1"/>
              <a:t>Problem</a:t>
            </a:r>
            <a:r>
              <a:rPr lang="en-US" sz="2000"/>
              <a:t> </a:t>
            </a:r>
          </a:p>
          <a:p>
            <a:endParaRPr lang="en-US" sz="2000"/>
          </a:p>
        </p:txBody>
      </p:sp>
      <p:sp>
        <p:nvSpPr>
          <p:cNvPr id="26" name="Arrow: Notched Right 25">
            <a:extLst>
              <a:ext uri="{FF2B5EF4-FFF2-40B4-BE49-F238E27FC236}">
                <a16:creationId xmlns:a16="http://schemas.microsoft.com/office/drawing/2014/main" id="{193666C2-4939-4A68-84AD-68D77F29E6D9}"/>
              </a:ext>
            </a:extLst>
          </p:cNvPr>
          <p:cNvSpPr/>
          <p:nvPr/>
        </p:nvSpPr>
        <p:spPr>
          <a:xfrm>
            <a:off x="2610753" y="1711051"/>
            <a:ext cx="1325367" cy="421240"/>
          </a:xfrm>
          <a:prstGeom prst="notch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A6D72144-979D-49F2-8B4D-B430195F7775}"/>
              </a:ext>
            </a:extLst>
          </p:cNvPr>
          <p:cNvSpPr txBox="1"/>
          <p:nvPr/>
        </p:nvSpPr>
        <p:spPr>
          <a:xfrm>
            <a:off x="4247807" y="1677464"/>
            <a:ext cx="6129092" cy="400110"/>
          </a:xfrm>
          <a:prstGeom prst="rect">
            <a:avLst/>
          </a:prstGeom>
          <a:noFill/>
        </p:spPr>
        <p:txBody>
          <a:bodyPr wrap="square" rtlCol="0">
            <a:spAutoFit/>
          </a:bodyPr>
          <a:lstStyle/>
          <a:p>
            <a:r>
              <a:rPr lang="en-US" sz="2000"/>
              <a:t>Thousands of people die each year from suicide.</a:t>
            </a:r>
          </a:p>
        </p:txBody>
      </p:sp>
      <p:pic>
        <p:nvPicPr>
          <p:cNvPr id="31" name="Audio 30">
            <a:hlinkClick r:id="" action="ppaction://media"/>
            <a:extLst>
              <a:ext uri="{FF2B5EF4-FFF2-40B4-BE49-F238E27FC236}">
                <a16:creationId xmlns:a16="http://schemas.microsoft.com/office/drawing/2014/main" id="{52A03AB5-0780-4387-B0AC-597FE590653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27092758"/>
      </p:ext>
    </p:extLst>
  </p:cSld>
  <p:clrMapOvr>
    <a:masterClrMapping/>
  </p:clrMapOvr>
  <mc:AlternateContent xmlns:mc="http://schemas.openxmlformats.org/markup-compatibility/2006" xmlns:p14="http://schemas.microsoft.com/office/powerpoint/2010/main">
    <mc:Choice Requires="p14">
      <p:transition spd="slow" p14:dur="2000" advTm="30938"/>
    </mc:Choice>
    <mc:Fallback xmlns="">
      <p:transition spd="slow" advTm="309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0B6B6-FA04-4C93-A5D3-1E7C8A7F8656}"/>
              </a:ext>
            </a:extLst>
          </p:cNvPr>
          <p:cNvSpPr>
            <a:spLocks noGrp="1"/>
          </p:cNvSpPr>
          <p:nvPr>
            <p:ph type="title"/>
          </p:nvPr>
        </p:nvSpPr>
        <p:spPr>
          <a:xfrm>
            <a:off x="345276" y="127057"/>
            <a:ext cx="4419074" cy="1481493"/>
          </a:xfrm>
        </p:spPr>
        <p:txBody>
          <a:bodyPr anchor="ctr">
            <a:normAutofit/>
          </a:bodyPr>
          <a:lstStyle/>
          <a:p>
            <a:r>
              <a:rPr lang="en-US" b="1"/>
              <a:t>Introduction</a:t>
            </a:r>
          </a:p>
        </p:txBody>
      </p:sp>
      <p:sp>
        <p:nvSpPr>
          <p:cNvPr id="3" name="Content Placeholder 2">
            <a:extLst>
              <a:ext uri="{FF2B5EF4-FFF2-40B4-BE49-F238E27FC236}">
                <a16:creationId xmlns:a16="http://schemas.microsoft.com/office/drawing/2014/main" id="{DFD594A9-06AF-41AD-8CAB-A8DCB2E43F6B}"/>
              </a:ext>
            </a:extLst>
          </p:cNvPr>
          <p:cNvSpPr>
            <a:spLocks noGrp="1"/>
          </p:cNvSpPr>
          <p:nvPr>
            <p:ph idx="1"/>
          </p:nvPr>
        </p:nvSpPr>
        <p:spPr>
          <a:xfrm>
            <a:off x="730500" y="2566774"/>
            <a:ext cx="4510071" cy="3605426"/>
          </a:xfrm>
        </p:spPr>
        <p:txBody>
          <a:bodyPr anchor="ctr">
            <a:normAutofit/>
          </a:bodyPr>
          <a:lstStyle/>
          <a:p>
            <a:r>
              <a:rPr lang="en-US"/>
              <a:t>Found on Kaggle.com</a:t>
            </a:r>
          </a:p>
          <a:p>
            <a:r>
              <a:rPr lang="en-US"/>
              <a:t>Reports the suicide rate, sex, year, age group, population, GDP, and generation for 101 countries across the world</a:t>
            </a:r>
          </a:p>
          <a:p>
            <a:r>
              <a:rPr lang="en-US"/>
              <a:t>Original dataset contains 27,821 rows</a:t>
            </a:r>
          </a:p>
          <a:p>
            <a:pPr lvl="1"/>
            <a:r>
              <a:rPr lang="en-US" sz="1800"/>
              <a:t>We narrow this down by only analyzing rates in the United States (372 rows)</a:t>
            </a:r>
          </a:p>
        </p:txBody>
      </p:sp>
      <p:sp>
        <p:nvSpPr>
          <p:cNvPr id="4" name="Slide Number Placeholder 3">
            <a:extLst>
              <a:ext uri="{FF2B5EF4-FFF2-40B4-BE49-F238E27FC236}">
                <a16:creationId xmlns:a16="http://schemas.microsoft.com/office/drawing/2014/main" id="{BC500261-E35A-0147-A5DE-1E1855A82593}"/>
              </a:ext>
            </a:extLst>
          </p:cNvPr>
          <p:cNvSpPr>
            <a:spLocks noGrp="1"/>
          </p:cNvSpPr>
          <p:nvPr>
            <p:ph type="sldNum" sz="quarter" idx="12"/>
          </p:nvPr>
        </p:nvSpPr>
        <p:spPr/>
        <p:txBody>
          <a:bodyPr>
            <a:normAutofit lnSpcReduction="10000"/>
          </a:bodyPr>
          <a:lstStyle/>
          <a:p>
            <a:fld id="{4FAB73BC-B049-4115-A692-8D63A059BFB8}" type="slidenum">
              <a:rPr lang="en-US" smtClean="0"/>
              <a:t>3</a:t>
            </a:fld>
            <a:endParaRPr lang="en-US"/>
          </a:p>
        </p:txBody>
      </p:sp>
      <p:graphicFrame>
        <p:nvGraphicFramePr>
          <p:cNvPr id="5" name="Table 4">
            <a:extLst>
              <a:ext uri="{FF2B5EF4-FFF2-40B4-BE49-F238E27FC236}">
                <a16:creationId xmlns:a16="http://schemas.microsoft.com/office/drawing/2014/main" id="{C1217666-C0E7-4947-AA60-F49741776FDF}"/>
              </a:ext>
            </a:extLst>
          </p:cNvPr>
          <p:cNvGraphicFramePr>
            <a:graphicFrameLocks noGrp="1"/>
          </p:cNvGraphicFramePr>
          <p:nvPr>
            <p:extLst>
              <p:ext uri="{D42A27DB-BD31-4B8C-83A1-F6EECF244321}">
                <p14:modId xmlns:p14="http://schemas.microsoft.com/office/powerpoint/2010/main" val="512401581"/>
              </p:ext>
            </p:extLst>
          </p:nvPr>
        </p:nvGraphicFramePr>
        <p:xfrm>
          <a:off x="5939195" y="2231723"/>
          <a:ext cx="5131885" cy="2301411"/>
        </p:xfrm>
        <a:graphic>
          <a:graphicData uri="http://schemas.openxmlformats.org/drawingml/2006/table">
            <a:tbl>
              <a:tblPr firstRow="1" firstCol="1" bandRow="1">
                <a:tableStyleId>{5C22544A-7EE6-4342-B048-85BDC9FD1C3A}</a:tableStyleId>
              </a:tblPr>
              <a:tblGrid>
                <a:gridCol w="1710262">
                  <a:extLst>
                    <a:ext uri="{9D8B030D-6E8A-4147-A177-3AD203B41FA5}">
                      <a16:colId xmlns:a16="http://schemas.microsoft.com/office/drawing/2014/main" val="131355918"/>
                    </a:ext>
                  </a:extLst>
                </a:gridCol>
                <a:gridCol w="1934220">
                  <a:extLst>
                    <a:ext uri="{9D8B030D-6E8A-4147-A177-3AD203B41FA5}">
                      <a16:colId xmlns:a16="http://schemas.microsoft.com/office/drawing/2014/main" val="4116396978"/>
                    </a:ext>
                  </a:extLst>
                </a:gridCol>
                <a:gridCol w="1487403">
                  <a:extLst>
                    <a:ext uri="{9D8B030D-6E8A-4147-A177-3AD203B41FA5}">
                      <a16:colId xmlns:a16="http://schemas.microsoft.com/office/drawing/2014/main" val="2172183653"/>
                    </a:ext>
                  </a:extLst>
                </a:gridCol>
              </a:tblGrid>
              <a:tr h="359762">
                <a:tc>
                  <a:txBody>
                    <a:bodyPr/>
                    <a:lstStyle/>
                    <a:p>
                      <a:pPr marL="0" marR="0" algn="ctr">
                        <a:spcBef>
                          <a:spcPts val="0"/>
                        </a:spcBef>
                        <a:spcAft>
                          <a:spcPts val="0"/>
                        </a:spcAft>
                      </a:pPr>
                      <a:r>
                        <a:rPr lang="en-US" sz="1200" b="1">
                          <a:effectLst/>
                        </a:rPr>
                        <a:t>Variable</a:t>
                      </a:r>
                      <a:endParaRPr lang="en-US" sz="12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200" b="1">
                          <a:effectLst/>
                        </a:rPr>
                        <a:t>Response/Regressor</a:t>
                      </a:r>
                      <a:endParaRPr lang="en-US" sz="12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200" b="1">
                          <a:effectLst/>
                        </a:rPr>
                        <a:t>Type</a:t>
                      </a:r>
                      <a:endParaRPr lang="en-US" sz="1200" b="1">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894377122"/>
                  </a:ext>
                </a:extLst>
              </a:tr>
              <a:tr h="350294">
                <a:tc>
                  <a:txBody>
                    <a:bodyPr/>
                    <a:lstStyle/>
                    <a:p>
                      <a:pPr marL="0" marR="0" algn="ctr">
                        <a:lnSpc>
                          <a:spcPct val="150000"/>
                        </a:lnSpc>
                        <a:spcBef>
                          <a:spcPts val="0"/>
                        </a:spcBef>
                        <a:spcAft>
                          <a:spcPts val="0"/>
                        </a:spcAft>
                      </a:pPr>
                      <a:r>
                        <a:rPr lang="en-US" sz="1200">
                          <a:effectLst/>
                        </a:rPr>
                        <a:t>Suicide Rate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Response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Numeric</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289552233"/>
                  </a:ext>
                </a:extLst>
              </a:tr>
              <a:tr h="302955">
                <a:tc>
                  <a:txBody>
                    <a:bodyPr/>
                    <a:lstStyle/>
                    <a:p>
                      <a:pPr marL="0" marR="0" algn="ctr">
                        <a:lnSpc>
                          <a:spcPct val="150000"/>
                        </a:lnSpc>
                        <a:spcBef>
                          <a:spcPts val="0"/>
                        </a:spcBef>
                        <a:spcAft>
                          <a:spcPts val="0"/>
                        </a:spcAft>
                      </a:pPr>
                      <a:r>
                        <a:rPr lang="en-US" sz="1200">
                          <a:effectLst/>
                        </a:rPr>
                        <a:t>Year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Regressor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Integer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828431073"/>
                  </a:ext>
                </a:extLst>
              </a:tr>
              <a:tr h="316685">
                <a:tc>
                  <a:txBody>
                    <a:bodyPr/>
                    <a:lstStyle/>
                    <a:p>
                      <a:pPr marL="0" marR="0" algn="ctr">
                        <a:lnSpc>
                          <a:spcPct val="150000"/>
                        </a:lnSpc>
                        <a:spcBef>
                          <a:spcPts val="0"/>
                        </a:spcBef>
                        <a:spcAft>
                          <a:spcPts val="0"/>
                        </a:spcAft>
                      </a:pPr>
                      <a:r>
                        <a:rPr lang="en-US" sz="1200">
                          <a:effectLst/>
                        </a:rPr>
                        <a:t>Sex</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Regressor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Factor (2 levels)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926841920"/>
                  </a:ext>
                </a:extLst>
              </a:tr>
              <a:tr h="331359">
                <a:tc>
                  <a:txBody>
                    <a:bodyPr/>
                    <a:lstStyle/>
                    <a:p>
                      <a:pPr marL="0" marR="0" algn="ctr">
                        <a:lnSpc>
                          <a:spcPct val="150000"/>
                        </a:lnSpc>
                        <a:spcBef>
                          <a:spcPts val="0"/>
                        </a:spcBef>
                        <a:spcAft>
                          <a:spcPts val="0"/>
                        </a:spcAft>
                      </a:pPr>
                      <a:r>
                        <a:rPr lang="en-US" sz="1200">
                          <a:effectLst/>
                        </a:rPr>
                        <a:t>Age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Regressor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Factor (6 levels)</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205744344"/>
                  </a:ext>
                </a:extLst>
              </a:tr>
              <a:tr h="299023">
                <a:tc>
                  <a:txBody>
                    <a:bodyPr/>
                    <a:lstStyle/>
                    <a:p>
                      <a:pPr marL="0" marR="0" algn="ctr">
                        <a:lnSpc>
                          <a:spcPct val="150000"/>
                        </a:lnSpc>
                        <a:spcBef>
                          <a:spcPts val="0"/>
                        </a:spcBef>
                        <a:spcAft>
                          <a:spcPts val="0"/>
                        </a:spcAft>
                      </a:pPr>
                      <a:r>
                        <a:rPr lang="en-US" sz="1200">
                          <a:effectLst/>
                        </a:rPr>
                        <a:t>GDP</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Regressor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Integer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56952429"/>
                  </a:ext>
                </a:extLst>
              </a:tr>
              <a:tr h="341333">
                <a:tc>
                  <a:txBody>
                    <a:bodyPr/>
                    <a:lstStyle/>
                    <a:p>
                      <a:pPr marL="0" marR="0" algn="ctr">
                        <a:lnSpc>
                          <a:spcPct val="150000"/>
                        </a:lnSpc>
                        <a:spcBef>
                          <a:spcPts val="0"/>
                        </a:spcBef>
                        <a:spcAft>
                          <a:spcPts val="0"/>
                        </a:spcAft>
                      </a:pPr>
                      <a:r>
                        <a:rPr lang="en-US" sz="1200">
                          <a:effectLst/>
                        </a:rPr>
                        <a:t>GDP per Capita</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Regressor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lnSpc>
                          <a:spcPct val="150000"/>
                        </a:lnSpc>
                        <a:spcBef>
                          <a:spcPts val="0"/>
                        </a:spcBef>
                        <a:spcAft>
                          <a:spcPts val="0"/>
                        </a:spcAft>
                      </a:pPr>
                      <a:r>
                        <a:rPr lang="en-US" sz="1200">
                          <a:effectLst/>
                        </a:rPr>
                        <a:t>Integer</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107094579"/>
                  </a:ext>
                </a:extLst>
              </a:tr>
            </a:tbl>
          </a:graphicData>
        </a:graphic>
      </p:graphicFrame>
      <p:sp>
        <p:nvSpPr>
          <p:cNvPr id="6" name="TextBox 5">
            <a:extLst>
              <a:ext uri="{FF2B5EF4-FFF2-40B4-BE49-F238E27FC236}">
                <a16:creationId xmlns:a16="http://schemas.microsoft.com/office/drawing/2014/main" id="{A4E1BEAA-E352-45FC-BA09-AB8CE9125213}"/>
              </a:ext>
            </a:extLst>
          </p:cNvPr>
          <p:cNvSpPr txBox="1"/>
          <p:nvPr/>
        </p:nvSpPr>
        <p:spPr>
          <a:xfrm>
            <a:off x="6383667" y="1739281"/>
            <a:ext cx="4510071" cy="400110"/>
          </a:xfrm>
          <a:prstGeom prst="rect">
            <a:avLst/>
          </a:prstGeom>
          <a:noFill/>
        </p:spPr>
        <p:txBody>
          <a:bodyPr wrap="square" rtlCol="0">
            <a:spAutoFit/>
          </a:bodyPr>
          <a:lstStyle/>
          <a:p>
            <a:r>
              <a:rPr lang="en-US" sz="2000"/>
              <a:t>Variables Included in our Analysis:</a:t>
            </a:r>
          </a:p>
        </p:txBody>
      </p:sp>
      <p:sp>
        <p:nvSpPr>
          <p:cNvPr id="7" name="TextBox 6">
            <a:extLst>
              <a:ext uri="{FF2B5EF4-FFF2-40B4-BE49-F238E27FC236}">
                <a16:creationId xmlns:a16="http://schemas.microsoft.com/office/drawing/2014/main" id="{761AB7B6-A9FD-4701-8CC0-7852EDB8725D}"/>
              </a:ext>
            </a:extLst>
          </p:cNvPr>
          <p:cNvSpPr txBox="1"/>
          <p:nvPr/>
        </p:nvSpPr>
        <p:spPr>
          <a:xfrm>
            <a:off x="846392" y="1739281"/>
            <a:ext cx="4129651" cy="984885"/>
          </a:xfrm>
          <a:prstGeom prst="rect">
            <a:avLst/>
          </a:prstGeom>
          <a:noFill/>
        </p:spPr>
        <p:txBody>
          <a:bodyPr wrap="square" rtlCol="0">
            <a:spAutoFit/>
          </a:bodyPr>
          <a:lstStyle/>
          <a:p>
            <a:pPr algn="ctr"/>
            <a:r>
              <a:rPr lang="en-US" sz="2000" b="1"/>
              <a:t>Our Dataset: “Suicide Rates Overview 1985 to 2016”</a:t>
            </a:r>
          </a:p>
          <a:p>
            <a:endParaRPr lang="en-US"/>
          </a:p>
        </p:txBody>
      </p:sp>
      <p:pic>
        <p:nvPicPr>
          <p:cNvPr id="8" name="Audio 7">
            <a:hlinkClick r:id="" action="ppaction://media"/>
            <a:extLst>
              <a:ext uri="{FF2B5EF4-FFF2-40B4-BE49-F238E27FC236}">
                <a16:creationId xmlns:a16="http://schemas.microsoft.com/office/drawing/2014/main" id="{8315B40F-2450-4EFF-A303-72DD11FFAF6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90600240"/>
      </p:ext>
    </p:extLst>
  </p:cSld>
  <p:clrMapOvr>
    <a:masterClrMapping/>
  </p:clrMapOvr>
  <mc:AlternateContent xmlns:mc="http://schemas.openxmlformats.org/markup-compatibility/2006" xmlns:p14="http://schemas.microsoft.com/office/powerpoint/2010/main">
    <mc:Choice Requires="p14">
      <p:transition spd="slow" p14:dur="2000" advTm="44708"/>
    </mc:Choice>
    <mc:Fallback xmlns="">
      <p:transition spd="slow" advTm="447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0EB8-C379-4D4C-934B-8B16714F6E14}"/>
              </a:ext>
            </a:extLst>
          </p:cNvPr>
          <p:cNvSpPr>
            <a:spLocks noGrp="1"/>
          </p:cNvSpPr>
          <p:nvPr>
            <p:ph type="title"/>
          </p:nvPr>
        </p:nvSpPr>
        <p:spPr>
          <a:xfrm>
            <a:off x="601113" y="584894"/>
            <a:ext cx="3241143" cy="674198"/>
          </a:xfrm>
        </p:spPr>
        <p:txBody>
          <a:bodyPr>
            <a:normAutofit/>
          </a:bodyPr>
          <a:lstStyle/>
          <a:p>
            <a:pPr algn="ctr"/>
            <a:r>
              <a:rPr lang="en-US" sz="3200" b="1"/>
              <a:t>Model Fitting</a:t>
            </a:r>
          </a:p>
        </p:txBody>
      </p:sp>
      <p:sp>
        <p:nvSpPr>
          <p:cNvPr id="11" name="Content Placeholder 10">
            <a:extLst>
              <a:ext uri="{FF2B5EF4-FFF2-40B4-BE49-F238E27FC236}">
                <a16:creationId xmlns:a16="http://schemas.microsoft.com/office/drawing/2014/main" id="{AC104688-2B25-D046-BD03-57740099D280}"/>
              </a:ext>
            </a:extLst>
          </p:cNvPr>
          <p:cNvSpPr>
            <a:spLocks noGrp="1"/>
          </p:cNvSpPr>
          <p:nvPr>
            <p:ph idx="1"/>
          </p:nvPr>
        </p:nvSpPr>
        <p:spPr>
          <a:xfrm>
            <a:off x="643831" y="1632030"/>
            <a:ext cx="3241143" cy="5011837"/>
          </a:xfrm>
        </p:spPr>
        <p:txBody>
          <a:bodyPr>
            <a:normAutofit lnSpcReduction="10000"/>
          </a:bodyPr>
          <a:lstStyle/>
          <a:p>
            <a:r>
              <a:rPr lang="en-US" sz="2400"/>
              <a:t>GDP was removed due to collinearity</a:t>
            </a:r>
          </a:p>
          <a:p>
            <a:r>
              <a:rPr lang="en-US" sz="2400"/>
              <a:t>Interaction term was included between age and sex</a:t>
            </a:r>
          </a:p>
          <a:p>
            <a:r>
              <a:rPr lang="en-US" sz="2400" b="1"/>
              <a:t>Distributions:</a:t>
            </a:r>
          </a:p>
          <a:p>
            <a:pPr lvl="1"/>
            <a:r>
              <a:rPr lang="en-US" sz="2000"/>
              <a:t>Uniform distribution of categorical regressors</a:t>
            </a:r>
          </a:p>
          <a:p>
            <a:pPr lvl="1"/>
            <a:r>
              <a:rPr lang="en-US" sz="2000"/>
              <a:t>Response variable shows a right skew (Rate = 25-30)</a:t>
            </a:r>
          </a:p>
          <a:p>
            <a:pPr lvl="1"/>
            <a:r>
              <a:rPr lang="en-US" sz="2000"/>
              <a:t>GDP per capita shows a left skew</a:t>
            </a:r>
          </a:p>
          <a:p>
            <a:endParaRPr lang="en-US" sz="1600"/>
          </a:p>
        </p:txBody>
      </p:sp>
      <p:sp>
        <p:nvSpPr>
          <p:cNvPr id="13" name="Slide Number Placeholder 12">
            <a:extLst>
              <a:ext uri="{FF2B5EF4-FFF2-40B4-BE49-F238E27FC236}">
                <a16:creationId xmlns:a16="http://schemas.microsoft.com/office/drawing/2014/main" id="{55D5FCC0-1B69-F840-B942-F4F61EBE5B0C}"/>
              </a:ext>
            </a:extLst>
          </p:cNvPr>
          <p:cNvSpPr>
            <a:spLocks noGrp="1"/>
          </p:cNvSpPr>
          <p:nvPr>
            <p:ph type="sldNum" sz="quarter" idx="12"/>
          </p:nvPr>
        </p:nvSpPr>
        <p:spPr/>
        <p:txBody>
          <a:bodyPr>
            <a:normAutofit lnSpcReduction="10000"/>
          </a:bodyPr>
          <a:lstStyle/>
          <a:p>
            <a:fld id="{4FAB73BC-B049-4115-A692-8D63A059BFB8}" type="slidenum">
              <a:rPr lang="en-US" smtClean="0"/>
              <a:t>4</a:t>
            </a:fld>
            <a:endParaRPr lang="en-US"/>
          </a:p>
        </p:txBody>
      </p:sp>
      <p:pic>
        <p:nvPicPr>
          <p:cNvPr id="14" name="Picture 13" descr="A picture containing chart&#10;&#10;Description automatically generated">
            <a:extLst>
              <a:ext uri="{FF2B5EF4-FFF2-40B4-BE49-F238E27FC236}">
                <a16:creationId xmlns:a16="http://schemas.microsoft.com/office/drawing/2014/main" id="{F5F3DCC3-CFE1-A844-9B60-C96018962CA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618073" y="434516"/>
            <a:ext cx="6309007" cy="6309007"/>
          </a:xfrm>
          <a:prstGeom prst="rect">
            <a:avLst/>
          </a:prstGeom>
        </p:spPr>
      </p:pic>
      <p:sp>
        <p:nvSpPr>
          <p:cNvPr id="7" name="AutoShape 8">
            <a:extLst>
              <a:ext uri="{FF2B5EF4-FFF2-40B4-BE49-F238E27FC236}">
                <a16:creationId xmlns:a16="http://schemas.microsoft.com/office/drawing/2014/main" id="{44167AFE-F641-EC45-8349-DBCF44F33617}"/>
              </a:ext>
            </a:extLst>
          </p:cNvPr>
          <p:cNvSpPr>
            <a:spLocks noChangeAspect="1" noChangeArrowheads="1"/>
          </p:cNvSpPr>
          <p:nvPr/>
        </p:nvSpPr>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5" name="Audio 14">
            <a:hlinkClick r:id="" action="ppaction://media"/>
            <a:extLst>
              <a:ext uri="{FF2B5EF4-FFF2-40B4-BE49-F238E27FC236}">
                <a16:creationId xmlns:a16="http://schemas.microsoft.com/office/drawing/2014/main" id="{E5359FA1-BF47-A74A-92C2-138A4C9399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20054956"/>
      </p:ext>
    </p:extLst>
  </p:cSld>
  <p:clrMapOvr>
    <a:masterClrMapping/>
  </p:clrMapOvr>
  <mc:AlternateContent xmlns:mc="http://schemas.openxmlformats.org/markup-compatibility/2006" xmlns:p14="http://schemas.microsoft.com/office/powerpoint/2010/main">
    <mc:Choice Requires="p14">
      <p:transition spd="slow" p14:dur="2000" advTm="33293"/>
    </mc:Choice>
    <mc:Fallback xmlns="">
      <p:transition spd="slow" advTm="33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0EB8-C379-4D4C-934B-8B16714F6E14}"/>
              </a:ext>
            </a:extLst>
          </p:cNvPr>
          <p:cNvSpPr>
            <a:spLocks noGrp="1"/>
          </p:cNvSpPr>
          <p:nvPr>
            <p:ph type="title"/>
          </p:nvPr>
        </p:nvSpPr>
        <p:spPr>
          <a:xfrm>
            <a:off x="422447" y="283593"/>
            <a:ext cx="3749040" cy="1005840"/>
          </a:xfrm>
        </p:spPr>
        <p:txBody>
          <a:bodyPr>
            <a:normAutofit/>
          </a:bodyPr>
          <a:lstStyle/>
          <a:p>
            <a:pPr algn="ctr"/>
            <a:r>
              <a:rPr lang="en-US" sz="3200" b="1"/>
              <a:t>Checking Model Assumptions</a:t>
            </a:r>
          </a:p>
        </p:txBody>
      </p:sp>
      <p:sp>
        <p:nvSpPr>
          <p:cNvPr id="1030" name="Content Placeholder 1029">
            <a:extLst>
              <a:ext uri="{FF2B5EF4-FFF2-40B4-BE49-F238E27FC236}">
                <a16:creationId xmlns:a16="http://schemas.microsoft.com/office/drawing/2014/main" id="{84162529-F9CB-495F-A2FD-B8F0179FEFDC}"/>
              </a:ext>
            </a:extLst>
          </p:cNvPr>
          <p:cNvSpPr>
            <a:spLocks noGrp="1"/>
          </p:cNvSpPr>
          <p:nvPr>
            <p:ph idx="1"/>
          </p:nvPr>
        </p:nvSpPr>
        <p:spPr>
          <a:xfrm>
            <a:off x="198299" y="1461015"/>
            <a:ext cx="4114800" cy="4297680"/>
          </a:xfrm>
        </p:spPr>
        <p:txBody>
          <a:bodyPr>
            <a:normAutofit/>
          </a:bodyPr>
          <a:lstStyle/>
          <a:p>
            <a:r>
              <a:rPr lang="en-US"/>
              <a:t>Linearity assumption does not hold across different regressors– uneven distributions around zero</a:t>
            </a:r>
          </a:p>
          <a:p>
            <a:r>
              <a:rPr lang="en-US"/>
              <a:t>Model appears to generally have a constant mean, but is heteroscedastic</a:t>
            </a:r>
          </a:p>
          <a:p>
            <a:r>
              <a:rPr lang="en-US"/>
              <a:t>Errors appear to be in distinct groups above and below zero</a:t>
            </a:r>
          </a:p>
          <a:p>
            <a:r>
              <a:rPr lang="en-US"/>
              <a:t>Points on the tails of the distribution that largely deviate from </a:t>
            </a:r>
            <a:r>
              <a:rPr lang="en-US" err="1"/>
              <a:t>qqline</a:t>
            </a:r>
            <a:r>
              <a:rPr lang="en-US"/>
              <a:t>, reject Shapiro Wilks</a:t>
            </a:r>
            <a:r>
              <a:rPr lang="en-US" baseline="30000"/>
              <a:t>1</a:t>
            </a:r>
            <a:r>
              <a:rPr lang="en-US"/>
              <a:t> test</a:t>
            </a:r>
          </a:p>
          <a:p>
            <a:pPr marL="0" indent="0">
              <a:buNone/>
            </a:pPr>
            <a:endParaRPr lang="en-US" sz="1600"/>
          </a:p>
          <a:p>
            <a:endParaRPr lang="en-US" sz="1600"/>
          </a:p>
        </p:txBody>
      </p:sp>
      <p:sp>
        <p:nvSpPr>
          <p:cNvPr id="6" name="Slide Number Placeholder 5">
            <a:extLst>
              <a:ext uri="{FF2B5EF4-FFF2-40B4-BE49-F238E27FC236}">
                <a16:creationId xmlns:a16="http://schemas.microsoft.com/office/drawing/2014/main" id="{07534582-6705-4E4A-8E45-9961089E1194}"/>
              </a:ext>
            </a:extLst>
          </p:cNvPr>
          <p:cNvSpPr>
            <a:spLocks noGrp="1"/>
          </p:cNvSpPr>
          <p:nvPr>
            <p:ph type="sldNum" sz="quarter" idx="12"/>
          </p:nvPr>
        </p:nvSpPr>
        <p:spPr/>
        <p:txBody>
          <a:bodyPr>
            <a:normAutofit lnSpcReduction="10000"/>
          </a:bodyPr>
          <a:lstStyle/>
          <a:p>
            <a:fld id="{4FAB73BC-B049-4115-A692-8D63A059BFB8}" type="slidenum">
              <a:rPr lang="en-US" smtClean="0"/>
              <a:t>5</a:t>
            </a:fld>
            <a:endParaRPr lang="en-US"/>
          </a:p>
        </p:txBody>
      </p:sp>
      <p:pic>
        <p:nvPicPr>
          <p:cNvPr id="1026" name="Picture 2">
            <a:extLst>
              <a:ext uri="{FF2B5EF4-FFF2-40B4-BE49-F238E27FC236}">
                <a16:creationId xmlns:a16="http://schemas.microsoft.com/office/drawing/2014/main" id="{2AE39E5F-9582-904B-B20E-F86952F30763}"/>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938113" y="640080"/>
            <a:ext cx="5588101" cy="558810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6433649-2E5A-6947-B30B-BB5BDCD7951F}"/>
              </a:ext>
            </a:extLst>
          </p:cNvPr>
          <p:cNvSpPr txBox="1"/>
          <p:nvPr/>
        </p:nvSpPr>
        <p:spPr>
          <a:xfrm>
            <a:off x="64915" y="6073723"/>
            <a:ext cx="4297680" cy="731520"/>
          </a:xfrm>
          <a:prstGeom prst="rect">
            <a:avLst/>
          </a:prstGeom>
          <a:noFill/>
        </p:spPr>
        <p:txBody>
          <a:bodyPr wrap="square" rtlCol="0">
            <a:spAutoFit/>
          </a:bodyPr>
          <a:lstStyle/>
          <a:p>
            <a:r>
              <a:rPr lang="en-US" sz="1200" baseline="30000"/>
              <a:t>1</a:t>
            </a:r>
            <a:r>
              <a:rPr lang="en-US" sz="1200"/>
              <a:t>Royston, Patrick (1982). An extension of Shapiro and Wilk's W test for normality to large samples. Applied Statistics, 31, 115–124. </a:t>
            </a:r>
            <a:r>
              <a:rPr lang="en-US" sz="1200" err="1"/>
              <a:t>doi</a:t>
            </a:r>
            <a:r>
              <a:rPr lang="en-US" sz="1200"/>
              <a:t>: 10.2307/2347973.</a:t>
            </a:r>
          </a:p>
        </p:txBody>
      </p:sp>
      <p:pic>
        <p:nvPicPr>
          <p:cNvPr id="5" name="Audio 4">
            <a:hlinkClick r:id="" action="ppaction://media"/>
            <a:extLst>
              <a:ext uri="{FF2B5EF4-FFF2-40B4-BE49-F238E27FC236}">
                <a16:creationId xmlns:a16="http://schemas.microsoft.com/office/drawing/2014/main" id="{168DBA9C-E3AA-AF46-B7AA-189B584ED9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2437102"/>
      </p:ext>
    </p:extLst>
  </p:cSld>
  <p:clrMapOvr>
    <a:masterClrMapping/>
  </p:clrMapOvr>
  <mc:AlternateContent xmlns:mc="http://schemas.openxmlformats.org/markup-compatibility/2006" xmlns:p14="http://schemas.microsoft.com/office/powerpoint/2010/main">
    <mc:Choice Requires="p14">
      <p:transition spd="slow" p14:dur="2000" advTm="56288"/>
    </mc:Choice>
    <mc:Fallback xmlns="">
      <p:transition spd="slow" advTm="562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0EB8-C379-4D4C-934B-8B16714F6E14}"/>
              </a:ext>
            </a:extLst>
          </p:cNvPr>
          <p:cNvSpPr>
            <a:spLocks noGrp="1"/>
          </p:cNvSpPr>
          <p:nvPr>
            <p:ph type="title"/>
          </p:nvPr>
        </p:nvSpPr>
        <p:spPr>
          <a:xfrm>
            <a:off x="643830" y="293522"/>
            <a:ext cx="3690425" cy="1188720"/>
          </a:xfrm>
        </p:spPr>
        <p:txBody>
          <a:bodyPr>
            <a:normAutofit/>
          </a:bodyPr>
          <a:lstStyle/>
          <a:p>
            <a:pPr algn="ctr"/>
            <a:r>
              <a:rPr lang="en-US" sz="3200" b="1"/>
              <a:t>Power Transformation</a:t>
            </a:r>
          </a:p>
        </p:txBody>
      </p:sp>
      <p:sp>
        <p:nvSpPr>
          <p:cNvPr id="7174" name="Content Placeholder 7173">
            <a:extLst>
              <a:ext uri="{FF2B5EF4-FFF2-40B4-BE49-F238E27FC236}">
                <a16:creationId xmlns:a16="http://schemas.microsoft.com/office/drawing/2014/main" id="{33B686B2-540A-4A08-9CDC-0F2C89B5496D}"/>
              </a:ext>
            </a:extLst>
          </p:cNvPr>
          <p:cNvSpPr>
            <a:spLocks noGrp="1"/>
          </p:cNvSpPr>
          <p:nvPr>
            <p:ph idx="1"/>
          </p:nvPr>
        </p:nvSpPr>
        <p:spPr>
          <a:xfrm>
            <a:off x="643831" y="1606048"/>
            <a:ext cx="3690425" cy="4401349"/>
          </a:xfrm>
        </p:spPr>
        <p:txBody>
          <a:bodyPr vert="horz" lIns="91440" tIns="45720" rIns="91440" bIns="45720" rtlCol="0" anchor="t">
            <a:normAutofit lnSpcReduction="10000"/>
          </a:bodyPr>
          <a:lstStyle/>
          <a:p>
            <a:r>
              <a:rPr lang="en-US" sz="2000"/>
              <a:t>Suicide rates were transformed by finding the optimal power using the </a:t>
            </a:r>
            <a:r>
              <a:rPr lang="en-US" sz="2000" err="1"/>
              <a:t>BoxCox</a:t>
            </a:r>
            <a:r>
              <a:rPr lang="en-US" sz="2000"/>
              <a:t> method</a:t>
            </a:r>
            <a:r>
              <a:rPr lang="en-US" sz="2000" baseline="30000"/>
              <a:t>1</a:t>
            </a:r>
            <a:endParaRPr lang="en-US" sz="2000"/>
          </a:p>
          <a:p>
            <a:r>
              <a:rPr lang="en-US" sz="2000"/>
              <a:t>The response variable is iteratively transformed with different powers and the log-likelihood function is evaluated</a:t>
            </a:r>
          </a:p>
          <a:p>
            <a:r>
              <a:rPr lang="en-US" sz="2000"/>
              <a:t>The power (ƛ) at which the function is maximized is optimal</a:t>
            </a:r>
          </a:p>
          <a:p>
            <a:r>
              <a:rPr lang="en-US" sz="2000"/>
              <a:t>ƛ = 0.1414 for suicide rates</a:t>
            </a:r>
          </a:p>
        </p:txBody>
      </p:sp>
      <p:sp>
        <p:nvSpPr>
          <p:cNvPr id="4" name="Slide Number Placeholder 3">
            <a:extLst>
              <a:ext uri="{FF2B5EF4-FFF2-40B4-BE49-F238E27FC236}">
                <a16:creationId xmlns:a16="http://schemas.microsoft.com/office/drawing/2014/main" id="{556B24D7-30A8-CA45-BA5D-8ED83530165B}"/>
              </a:ext>
            </a:extLst>
          </p:cNvPr>
          <p:cNvSpPr>
            <a:spLocks noGrp="1"/>
          </p:cNvSpPr>
          <p:nvPr>
            <p:ph type="sldNum" sz="quarter" idx="12"/>
          </p:nvPr>
        </p:nvSpPr>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6</a:t>
            </a:fld>
            <a:endParaRPr lang="en-US"/>
          </a:p>
        </p:txBody>
      </p:sp>
      <p:pic>
        <p:nvPicPr>
          <p:cNvPr id="7170" name="Picture 2" descr="Chart&#10;&#10;Description automatically generated">
            <a:extLst>
              <a:ext uri="{FF2B5EF4-FFF2-40B4-BE49-F238E27FC236}">
                <a16:creationId xmlns:a16="http://schemas.microsoft.com/office/drawing/2014/main" id="{CF3AD418-EFF5-4143-90BA-0FE9670870A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654296" y="1233456"/>
            <a:ext cx="6155736" cy="44013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41528CF4-6696-504E-9AB6-D7A822020FCB}"/>
              </a:ext>
            </a:extLst>
          </p:cNvPr>
          <p:cNvSpPr txBox="1"/>
          <p:nvPr/>
        </p:nvSpPr>
        <p:spPr>
          <a:xfrm>
            <a:off x="155052" y="6007397"/>
            <a:ext cx="4312776" cy="731520"/>
          </a:xfrm>
          <a:prstGeom prst="rect">
            <a:avLst/>
          </a:prstGeom>
          <a:noFill/>
        </p:spPr>
        <p:txBody>
          <a:bodyPr wrap="square" rtlCol="0">
            <a:spAutoFit/>
          </a:bodyPr>
          <a:lstStyle/>
          <a:p>
            <a:r>
              <a:rPr lang="en-US" sz="1200" baseline="30000"/>
              <a:t>1</a:t>
            </a:r>
            <a:r>
              <a:rPr lang="en-US" sz="1200"/>
              <a:t>Box, G. E. P. and Cox, D. R. (1964) An analysis of transformations (with discussion). Journal of the Royal Statistical Society B, 26, 211–252.</a:t>
            </a:r>
          </a:p>
          <a:p>
            <a:endParaRPr lang="en-US"/>
          </a:p>
        </p:txBody>
      </p:sp>
      <p:pic>
        <p:nvPicPr>
          <p:cNvPr id="7" name="Audio 6">
            <a:hlinkClick r:id="" action="ppaction://media"/>
            <a:extLst>
              <a:ext uri="{FF2B5EF4-FFF2-40B4-BE49-F238E27FC236}">
                <a16:creationId xmlns:a16="http://schemas.microsoft.com/office/drawing/2014/main" id="{97019E8F-4509-F946-AA64-4CDB39C816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61708984"/>
      </p:ext>
    </p:extLst>
  </p:cSld>
  <p:clrMapOvr>
    <a:masterClrMapping/>
  </p:clrMapOvr>
  <mc:AlternateContent xmlns:mc="http://schemas.openxmlformats.org/markup-compatibility/2006" xmlns:p14="http://schemas.microsoft.com/office/powerpoint/2010/main">
    <mc:Choice Requires="p14">
      <p:transition spd="slow" p14:dur="2000" advTm="18998"/>
    </mc:Choice>
    <mc:Fallback xmlns="">
      <p:transition spd="slow" advTm="18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0EB8-C379-4D4C-934B-8B16714F6E14}"/>
              </a:ext>
            </a:extLst>
          </p:cNvPr>
          <p:cNvSpPr>
            <a:spLocks noGrp="1"/>
          </p:cNvSpPr>
          <p:nvPr>
            <p:ph type="title"/>
          </p:nvPr>
        </p:nvSpPr>
        <p:spPr>
          <a:xfrm>
            <a:off x="7178040" y="475165"/>
            <a:ext cx="4114800" cy="914400"/>
          </a:xfrm>
        </p:spPr>
        <p:txBody>
          <a:bodyPr vert="horz" lIns="91440" tIns="45720" rIns="91440" bIns="45720" rtlCol="0" anchor="b">
            <a:noAutofit/>
          </a:bodyPr>
          <a:lstStyle/>
          <a:p>
            <a:pPr algn="ctr">
              <a:lnSpc>
                <a:spcPct val="85000"/>
              </a:lnSpc>
            </a:pPr>
            <a:r>
              <a:rPr lang="en-US" sz="3200" b="1"/>
              <a:t>Transformation Validation</a:t>
            </a:r>
          </a:p>
        </p:txBody>
      </p:sp>
      <p:sp>
        <p:nvSpPr>
          <p:cNvPr id="9" name="Content Placeholder 1029">
            <a:extLst>
              <a:ext uri="{FF2B5EF4-FFF2-40B4-BE49-F238E27FC236}">
                <a16:creationId xmlns:a16="http://schemas.microsoft.com/office/drawing/2014/main" id="{C7FEBDDB-B24C-EC47-BCD7-B3238A22896D}"/>
              </a:ext>
            </a:extLst>
          </p:cNvPr>
          <p:cNvSpPr>
            <a:spLocks noGrp="1"/>
          </p:cNvSpPr>
          <p:nvPr>
            <p:ph idx="1"/>
          </p:nvPr>
        </p:nvSpPr>
        <p:spPr>
          <a:xfrm>
            <a:off x="7178040" y="1765006"/>
            <a:ext cx="4114800" cy="4572000"/>
          </a:xfrm>
        </p:spPr>
        <p:txBody>
          <a:bodyPr>
            <a:normAutofit/>
          </a:bodyPr>
          <a:lstStyle/>
          <a:p>
            <a:r>
              <a:rPr lang="en-US" sz="2000"/>
              <a:t>Linearity assumption violation alleviated, less grouping above and below zero </a:t>
            </a:r>
          </a:p>
          <a:p>
            <a:r>
              <a:rPr lang="en-US" sz="2000"/>
              <a:t>Model is now homoscedastic </a:t>
            </a:r>
            <a:r>
              <a:rPr lang="en-US" sz="2000">
                <a:sym typeface="Wingdings" pitchFamily="2" charset="2"/>
              </a:rPr>
              <a:t></a:t>
            </a:r>
            <a:endParaRPr lang="en-US" sz="2000"/>
          </a:p>
          <a:p>
            <a:r>
              <a:rPr lang="en-US" sz="2000"/>
              <a:t>Errors appear to be less correlated than before, but are still present</a:t>
            </a:r>
          </a:p>
          <a:p>
            <a:r>
              <a:rPr lang="en-US" sz="2000"/>
              <a:t>Points deviate less from the </a:t>
            </a:r>
            <a:r>
              <a:rPr lang="en-US" sz="2000" err="1"/>
              <a:t>qqline</a:t>
            </a:r>
            <a:r>
              <a:rPr lang="en-US" sz="2000"/>
              <a:t>, residuals appear to be more normal</a:t>
            </a:r>
          </a:p>
          <a:p>
            <a:pPr lvl="1"/>
            <a:r>
              <a:rPr lang="en-US" sz="1800"/>
              <a:t>  Shapiro Wilks test still rejects the hypothesis residuals are normal</a:t>
            </a:r>
          </a:p>
          <a:p>
            <a:pPr marL="0" indent="0">
              <a:buNone/>
            </a:pPr>
            <a:endParaRPr lang="en-US"/>
          </a:p>
          <a:p>
            <a:endParaRPr lang="en-US" sz="1600"/>
          </a:p>
        </p:txBody>
      </p:sp>
      <p:sp>
        <p:nvSpPr>
          <p:cNvPr id="4" name="Slide Number Placeholder 3">
            <a:extLst>
              <a:ext uri="{FF2B5EF4-FFF2-40B4-BE49-F238E27FC236}">
                <a16:creationId xmlns:a16="http://schemas.microsoft.com/office/drawing/2014/main" id="{19C1DC32-ABFC-484E-B9A7-F853C2EBD2B0}"/>
              </a:ext>
            </a:extLst>
          </p:cNvPr>
          <p:cNvSpPr>
            <a:spLocks noGrp="1"/>
          </p:cNvSpPr>
          <p:nvPr>
            <p:ph type="sldNum" sz="quarter" idx="12"/>
          </p:nvPr>
        </p:nvSpPr>
        <p:spPr/>
        <p:txBody>
          <a:bodyPr vert="horz" lIns="45720" tIns="45720" rIns="45720" bIns="45720" rtlCol="0" anchor="ctr">
            <a:normAutofit/>
          </a:bodyPr>
          <a:lstStyle/>
          <a:p>
            <a:pPr>
              <a:lnSpc>
                <a:spcPct val="90000"/>
              </a:lnSpc>
              <a:spcAft>
                <a:spcPts val="600"/>
              </a:spcAft>
            </a:pPr>
            <a:fld id="{4FAB73BC-B049-4115-A692-8D63A059BFB8}" type="slidenum">
              <a:rPr lang="en-US" smtClean="0"/>
              <a:pPr>
                <a:lnSpc>
                  <a:spcPct val="90000"/>
                </a:lnSpc>
                <a:spcAft>
                  <a:spcPts val="600"/>
                </a:spcAft>
              </a:pPr>
              <a:t>7</a:t>
            </a:fld>
            <a:endParaRPr lang="en-US"/>
          </a:p>
        </p:txBody>
      </p:sp>
      <p:pic>
        <p:nvPicPr>
          <p:cNvPr id="8194" name="Picture 2">
            <a:extLst>
              <a:ext uri="{FF2B5EF4-FFF2-40B4-BE49-F238E27FC236}">
                <a16:creationId xmlns:a16="http://schemas.microsoft.com/office/drawing/2014/main" id="{17B2BD0D-3807-4E4D-BAE1-00D474B006D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 b="3658"/>
          <a:stretch/>
        </p:blipFill>
        <p:spPr bwMode="auto">
          <a:xfrm>
            <a:off x="455478" y="247497"/>
            <a:ext cx="6682196" cy="6441170"/>
          </a:xfrm>
          <a:prstGeom prst="rect">
            <a:avLst/>
          </a:prstGeom>
          <a:noFill/>
          <a:extLst>
            <a:ext uri="{909E8E84-426E-40DD-AFC4-6F175D3DCCD1}">
              <a14:hiddenFill xmlns:a14="http://schemas.microsoft.com/office/drawing/2010/main">
                <a:solidFill>
                  <a:srgbClr val="FFFFFF"/>
                </a:solidFill>
              </a14:hiddenFill>
            </a:ext>
          </a:extLst>
        </p:spPr>
      </p:pic>
      <p:pic>
        <p:nvPicPr>
          <p:cNvPr id="12" name="Audio 11">
            <a:hlinkClick r:id="" action="ppaction://media"/>
            <a:extLst>
              <a:ext uri="{FF2B5EF4-FFF2-40B4-BE49-F238E27FC236}">
                <a16:creationId xmlns:a16="http://schemas.microsoft.com/office/drawing/2014/main" id="{10920DE1-ADBA-B149-85ED-C1FCAAF4D6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41711866"/>
      </p:ext>
    </p:extLst>
  </p:cSld>
  <p:clrMapOvr>
    <a:masterClrMapping/>
  </p:clrMapOvr>
  <mc:AlternateContent xmlns:mc="http://schemas.openxmlformats.org/markup-compatibility/2006" xmlns:p14="http://schemas.microsoft.com/office/powerpoint/2010/main">
    <mc:Choice Requires="p14">
      <p:transition spd="slow" p14:dur="2000" advTm="42106"/>
    </mc:Choice>
    <mc:Fallback xmlns="">
      <p:transition spd="slow" advTm="42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4">
            <a:extLst>
              <a:ext uri="{FF2B5EF4-FFF2-40B4-BE49-F238E27FC236}">
                <a16:creationId xmlns:a16="http://schemas.microsoft.com/office/drawing/2014/main" id="{A7D9829B-2CBF-1F47-9354-6D8BF2704559}"/>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1224600" y="117231"/>
            <a:ext cx="9738882" cy="4875951"/>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5F296463-77A4-1F48-A1AB-EF05989253BA}"/>
              </a:ext>
            </a:extLst>
          </p:cNvPr>
          <p:cNvSpPr>
            <a:spLocks noGrp="1"/>
          </p:cNvSpPr>
          <p:nvPr>
            <p:ph type="sldNum" sz="quarter" idx="12"/>
          </p:nvPr>
        </p:nvSpPr>
        <p:spPr/>
        <p:txBody>
          <a:bodyPr vert="horz" lIns="45720" tIns="45720" rIns="45720" bIns="45720" rtlCol="0" anchor="ctr">
            <a:normAutofit/>
          </a:bodyPr>
          <a:lstStyle/>
          <a:p>
            <a:pPr>
              <a:lnSpc>
                <a:spcPct val="90000"/>
              </a:lnSpc>
              <a:spcAft>
                <a:spcPts val="600"/>
              </a:spcAft>
            </a:pPr>
            <a:fld id="{4FAB73BC-B049-4115-A692-8D63A059BFB8}" type="slidenum">
              <a:rPr lang="en-US" smtClean="0"/>
              <a:pPr>
                <a:lnSpc>
                  <a:spcPct val="90000"/>
                </a:lnSpc>
                <a:spcAft>
                  <a:spcPts val="600"/>
                </a:spcAft>
              </a:pPr>
              <a:t>8</a:t>
            </a:fld>
            <a:endParaRPr lang="en-US"/>
          </a:p>
        </p:txBody>
      </p:sp>
      <p:sp>
        <p:nvSpPr>
          <p:cNvPr id="6" name="TextBox 5">
            <a:extLst>
              <a:ext uri="{FF2B5EF4-FFF2-40B4-BE49-F238E27FC236}">
                <a16:creationId xmlns:a16="http://schemas.microsoft.com/office/drawing/2014/main" id="{16C3EBCD-31F3-A241-A5CF-767BE81A8EA2}"/>
              </a:ext>
            </a:extLst>
          </p:cNvPr>
          <p:cNvSpPr txBox="1"/>
          <p:nvPr/>
        </p:nvSpPr>
        <p:spPr>
          <a:xfrm>
            <a:off x="899160" y="5433646"/>
            <a:ext cx="9704363" cy="1323439"/>
          </a:xfrm>
          <a:prstGeom prst="rect">
            <a:avLst/>
          </a:prstGeom>
          <a:noFill/>
        </p:spPr>
        <p:txBody>
          <a:bodyPr wrap="square" rtlCol="0">
            <a:spAutoFit/>
          </a:bodyPr>
          <a:lstStyle/>
          <a:p>
            <a:pPr marL="285750" indent="-285750">
              <a:buFont typeface="Arial" panose="020B0604020202020204" pitchFamily="34" charset="0"/>
              <a:buChar char="•"/>
            </a:pPr>
            <a:r>
              <a:rPr lang="en-US" sz="2000"/>
              <a:t>Observation numbers 348, 360, and 372 are both considered as outliers and influential</a:t>
            </a:r>
          </a:p>
          <a:p>
            <a:pPr marL="742950" lvl="1" indent="-285750">
              <a:buFont typeface="Arial" panose="020B0604020202020204" pitchFamily="34" charset="0"/>
              <a:buChar char="•"/>
            </a:pPr>
            <a:r>
              <a:rPr lang="en-US" sz="2000"/>
              <a:t>All appear to be in the 5-14-year age range and female</a:t>
            </a:r>
          </a:p>
          <a:p>
            <a:pPr marL="285750" indent="-285750">
              <a:buFont typeface="Arial" panose="020B0604020202020204" pitchFamily="34" charset="0"/>
              <a:buChar char="•"/>
            </a:pPr>
            <a:r>
              <a:rPr lang="en-US" sz="2000"/>
              <a:t>Males 75+ are considered influential (Observations 25, 37, and 61)</a:t>
            </a:r>
          </a:p>
        </p:txBody>
      </p:sp>
      <p:pic>
        <p:nvPicPr>
          <p:cNvPr id="9" name="Audio 8">
            <a:hlinkClick r:id="" action="ppaction://media"/>
            <a:extLst>
              <a:ext uri="{FF2B5EF4-FFF2-40B4-BE49-F238E27FC236}">
                <a16:creationId xmlns:a16="http://schemas.microsoft.com/office/drawing/2014/main" id="{14020CC0-8695-864F-B473-82C5A2D11AA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15350996"/>
      </p:ext>
    </p:extLst>
  </p:cSld>
  <p:clrMapOvr>
    <a:masterClrMapping/>
  </p:clrMapOvr>
  <mc:AlternateContent xmlns:mc="http://schemas.openxmlformats.org/markup-compatibility/2006" xmlns:p14="http://schemas.microsoft.com/office/powerpoint/2010/main">
    <mc:Choice Requires="p14">
      <p:transition spd="slow" p14:dur="2000" advTm="47168"/>
    </mc:Choice>
    <mc:Fallback xmlns="">
      <p:transition spd="slow" advTm="471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BBFC8-9537-134B-B09B-3D9679581EFA}"/>
              </a:ext>
            </a:extLst>
          </p:cNvPr>
          <p:cNvSpPr>
            <a:spLocks noGrp="1"/>
          </p:cNvSpPr>
          <p:nvPr>
            <p:ph type="title"/>
          </p:nvPr>
        </p:nvSpPr>
        <p:spPr/>
        <p:txBody>
          <a:bodyPr>
            <a:normAutofit/>
          </a:bodyPr>
          <a:lstStyle/>
          <a:p>
            <a:r>
              <a:rPr lang="en-US" sz="4000"/>
              <a:t>Hypothesis Testing</a:t>
            </a:r>
          </a:p>
        </p:txBody>
      </p:sp>
      <p:sp>
        <p:nvSpPr>
          <p:cNvPr id="3" name="Content Placeholder 2">
            <a:extLst>
              <a:ext uri="{FF2B5EF4-FFF2-40B4-BE49-F238E27FC236}">
                <a16:creationId xmlns:a16="http://schemas.microsoft.com/office/drawing/2014/main" id="{46C273A1-AAFC-394C-A2C0-E559FF4BF7B9}"/>
              </a:ext>
            </a:extLst>
          </p:cNvPr>
          <p:cNvSpPr>
            <a:spLocks noGrp="1"/>
          </p:cNvSpPr>
          <p:nvPr>
            <p:ph idx="1"/>
          </p:nvPr>
        </p:nvSpPr>
        <p:spPr/>
        <p:txBody>
          <a:bodyPr>
            <a:normAutofit/>
          </a:bodyPr>
          <a:lstStyle/>
          <a:p>
            <a:pPr lvl="0"/>
            <a:r>
              <a:rPr lang="en-US" sz="1600"/>
              <a:t>Do males have a significantly higher suicide rate than females?</a:t>
            </a:r>
          </a:p>
          <a:p>
            <a:pPr lvl="1"/>
            <a:r>
              <a:rPr lang="en-US" sz="1400"/>
              <a:t>H</a:t>
            </a:r>
            <a:r>
              <a:rPr lang="en-US" sz="1400" baseline="-25000"/>
              <a:t>o</a:t>
            </a:r>
            <a:r>
              <a:rPr lang="en-US" sz="1400"/>
              <a:t>: β1 = 0 vs. H</a:t>
            </a:r>
            <a:r>
              <a:rPr lang="en-US" sz="1400" baseline="-25000"/>
              <a:t>A</a:t>
            </a:r>
            <a:r>
              <a:rPr lang="en-US" sz="1400"/>
              <a:t>: β1 ≠ 0</a:t>
            </a:r>
          </a:p>
          <a:p>
            <a:pPr lvl="1"/>
            <a:r>
              <a:rPr lang="en-US" sz="1400"/>
              <a:t>p-value = &lt; 2e-16; We reject the null hypothesis. There is sufficient evidence to suggest β1 is not equal to 0, meaning the effect of males is significant.</a:t>
            </a:r>
          </a:p>
          <a:p>
            <a:pPr lvl="0"/>
            <a:r>
              <a:rPr lang="en-US" sz="1600"/>
              <a:t>Does age significantly affect suicide rates?</a:t>
            </a:r>
          </a:p>
          <a:p>
            <a:pPr lvl="1"/>
            <a:r>
              <a:rPr lang="en-US" sz="1400"/>
              <a:t>H</a:t>
            </a:r>
            <a:r>
              <a:rPr lang="en-US" sz="1400" baseline="-25000"/>
              <a:t>o</a:t>
            </a:r>
            <a:r>
              <a:rPr lang="en-US" sz="1400"/>
              <a:t>: β2 = β3 = β4 = β5 = β6 = 0 vs. H</a:t>
            </a:r>
            <a:r>
              <a:rPr lang="en-US" sz="1400" baseline="-25000"/>
              <a:t>A</a:t>
            </a:r>
            <a:r>
              <a:rPr lang="en-US" sz="1400"/>
              <a:t>: At least one ≠ 0</a:t>
            </a:r>
          </a:p>
          <a:p>
            <a:pPr lvl="1"/>
            <a:r>
              <a:rPr lang="en-US" sz="1400"/>
              <a:t>p-value = &lt; 2.2e-16; We reject the null hypothesis. There is sufficient evidence to suggest at least one of β2, β3, β4, β5, β6 is not equal to 0, meaning the effect of age is significant.</a:t>
            </a:r>
          </a:p>
          <a:p>
            <a:pPr lvl="0"/>
            <a:r>
              <a:rPr lang="en-US" sz="1600"/>
              <a:t>Is there evidence of interaction between sex and age?</a:t>
            </a:r>
          </a:p>
          <a:p>
            <a:pPr lvl="1"/>
            <a:r>
              <a:rPr lang="en-US" sz="1400"/>
              <a:t>H</a:t>
            </a:r>
            <a:r>
              <a:rPr lang="en-US" sz="1400" baseline="-25000"/>
              <a:t>o</a:t>
            </a:r>
            <a:r>
              <a:rPr lang="en-US" sz="1400"/>
              <a:t>: β8 = β9 = β10 = β11 = β12 = 0 vs. H</a:t>
            </a:r>
            <a:r>
              <a:rPr lang="en-US" sz="1400" baseline="-25000"/>
              <a:t>A</a:t>
            </a:r>
            <a:r>
              <a:rPr lang="en-US" sz="1400"/>
              <a:t>: At least one ≠ 0</a:t>
            </a:r>
          </a:p>
          <a:p>
            <a:pPr lvl="1"/>
            <a:r>
              <a:rPr lang="en-US" sz="1400"/>
              <a:t>p-value = &lt; 2.2e-16; We reject the null hypothesis. There is sufficient evidence to suggest at least one of β8, β9, β10, β11, β12 is not equal to 0, suggesting evidence of interaction.</a:t>
            </a:r>
          </a:p>
        </p:txBody>
      </p:sp>
      <p:pic>
        <p:nvPicPr>
          <p:cNvPr id="6" name="Audio 5">
            <a:hlinkClick r:id="" action="ppaction://media"/>
            <a:extLst>
              <a:ext uri="{FF2B5EF4-FFF2-40B4-BE49-F238E27FC236}">
                <a16:creationId xmlns:a16="http://schemas.microsoft.com/office/drawing/2014/main" id="{C67B73D5-34BD-E44E-AD83-52DA540BA5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71817015"/>
      </p:ext>
    </p:extLst>
  </p:cSld>
  <p:clrMapOvr>
    <a:masterClrMapping/>
  </p:clrMapOvr>
  <mc:AlternateContent xmlns:mc="http://schemas.openxmlformats.org/markup-compatibility/2006" xmlns:p14="http://schemas.microsoft.com/office/powerpoint/2010/main">
    <mc:Choice Requires="p14">
      <p:transition spd="slow" p14:dur="2000" advTm="33465"/>
    </mc:Choice>
    <mc:Fallback xmlns="">
      <p:transition spd="slow" advTm="33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View">
  <a:themeElements>
    <a:clrScheme name="View">
      <a:dk1>
        <a:sysClr val="windowText" lastClr="000000"/>
      </a:dk1>
      <a:lt1>
        <a:sysClr val="window" lastClr="FFFFFF"/>
      </a:lt1>
      <a:dk2>
        <a:srgbClr val="564B3C"/>
      </a:dk2>
      <a:lt2>
        <a:srgbClr val="ECEDD1"/>
      </a:lt2>
      <a:accent1>
        <a:srgbClr val="93A299"/>
      </a:accent1>
      <a:accent2>
        <a:srgbClr val="CB4B30"/>
      </a:accent2>
      <a:accent3>
        <a:srgbClr val="B5AE53"/>
      </a:accent3>
      <a:accent4>
        <a:srgbClr val="6F6A7A"/>
      </a:accent4>
      <a:accent5>
        <a:srgbClr val="E8B54D"/>
      </a:accent5>
      <a:accent6>
        <a:srgbClr val="8A7952"/>
      </a:accent6>
      <a:hlink>
        <a:srgbClr val="9F9F0B"/>
      </a:hlink>
      <a:folHlink>
        <a:srgbClr val="B2B2B2"/>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3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3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866257B-E5CE-4C43-9210-F2DE76BE10B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1341</Words>
  <Application>Microsoft Macintosh PowerPoint</Application>
  <PresentationFormat>Widescreen</PresentationFormat>
  <Paragraphs>222</Paragraphs>
  <Slides>15</Slides>
  <Notes>1</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Schoolbook</vt:lpstr>
      <vt:lpstr>Wingdings 2</vt:lpstr>
      <vt:lpstr>View</vt:lpstr>
      <vt:lpstr>A Regression Analysis of Suicide Rates</vt:lpstr>
      <vt:lpstr>Introduction</vt:lpstr>
      <vt:lpstr>Introduction</vt:lpstr>
      <vt:lpstr>Model Fitting</vt:lpstr>
      <vt:lpstr>Checking Model Assumptions</vt:lpstr>
      <vt:lpstr>Power Transformation</vt:lpstr>
      <vt:lpstr>Transformation Validation</vt:lpstr>
      <vt:lpstr>PowerPoint Presentation</vt:lpstr>
      <vt:lpstr>Hypothesis Testing</vt:lpstr>
      <vt:lpstr>Hypothesis Testing (cont.)</vt:lpstr>
      <vt:lpstr>Results</vt:lpstr>
      <vt:lpstr>Results (cont.)</vt:lpstr>
      <vt:lpstr>Discussion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Regression Analysis of Suicide Rates</dc:title>
  <dc:creator>Jonathan Isaac Voth</dc:creator>
  <cp:lastModifiedBy>Nick Wawee</cp:lastModifiedBy>
  <cp:revision>4</cp:revision>
  <dcterms:created xsi:type="dcterms:W3CDTF">2020-11-15T19:34:18Z</dcterms:created>
  <dcterms:modified xsi:type="dcterms:W3CDTF">2020-12-20T00:44:35Z</dcterms:modified>
</cp:coreProperties>
</file>